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6" r:id="rId1"/>
  </p:sldMasterIdLst>
  <p:notesMasterIdLst>
    <p:notesMasterId r:id="rId30"/>
  </p:notesMasterIdLst>
  <p:sldIdLst>
    <p:sldId id="256" r:id="rId2"/>
    <p:sldId id="261" r:id="rId3"/>
    <p:sldId id="342" r:id="rId4"/>
    <p:sldId id="352" r:id="rId5"/>
    <p:sldId id="257" r:id="rId6"/>
    <p:sldId id="258" r:id="rId7"/>
    <p:sldId id="341" r:id="rId8"/>
    <p:sldId id="337" r:id="rId9"/>
    <p:sldId id="340" r:id="rId10"/>
    <p:sldId id="259" r:id="rId11"/>
    <p:sldId id="332" r:id="rId12"/>
    <p:sldId id="333" r:id="rId13"/>
    <p:sldId id="335" r:id="rId14"/>
    <p:sldId id="336" r:id="rId15"/>
    <p:sldId id="264" r:id="rId16"/>
    <p:sldId id="343" r:id="rId17"/>
    <p:sldId id="265" r:id="rId18"/>
    <p:sldId id="268" r:id="rId19"/>
    <p:sldId id="269" r:id="rId20"/>
    <p:sldId id="270" r:id="rId21"/>
    <p:sldId id="353" r:id="rId22"/>
    <p:sldId id="271" r:id="rId23"/>
    <p:sldId id="339" r:id="rId24"/>
    <p:sldId id="344" r:id="rId25"/>
    <p:sldId id="346" r:id="rId26"/>
    <p:sldId id="347" r:id="rId27"/>
    <p:sldId id="351" r:id="rId28"/>
    <p:sldId id="288"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3B7EA17-4A9F-4A67-AA26-CAFDEFA532DB}">
  <a:tblStyle styleId="{03B7EA17-4A9F-4A67-AA26-CAFDEFA532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000" autoAdjust="0"/>
  </p:normalViewPr>
  <p:slideViewPr>
    <p:cSldViewPr snapToGrid="0">
      <p:cViewPr varScale="1">
        <p:scale>
          <a:sx n="104" d="100"/>
          <a:sy n="104" d="100"/>
        </p:scale>
        <p:origin x="850"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251568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0" i="0" dirty="0">
                <a:solidFill>
                  <a:srgbClr val="213343"/>
                </a:solidFill>
                <a:effectLst/>
                <a:highlight>
                  <a:srgbClr val="F6F9FC"/>
                </a:highlight>
                <a:latin typeface="Lexend Deca"/>
              </a:rPr>
              <a:t>Una plataforma digital es un entorno en el que los usuarios podemos llevar a cabo tareas, gestionar actividades, colaborar con otros usuarios e interactuar por medio de las herramientas y funcionalidades que ofrece dicha plataforma.</a:t>
            </a:r>
            <a:endParaRPr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350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600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15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9506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b37d1f1062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b37d1f106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534c337b14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534c337b1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524e77840e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524e77840e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52ed6170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52ed6170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534c337b1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534c337b1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33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b37d1f1062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b37d1f1062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b37d1f1062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b37d1f1062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37d1f106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b37d1f106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80739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2339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b37d1f10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b37d1f1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b37d1f106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b37d1f106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5629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524e77840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524e77840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SV" sz="1400" noProof="0" dirty="0"/>
          </a:p>
        </p:txBody>
      </p:sp>
    </p:spTree>
    <p:extLst>
      <p:ext uri="{BB962C8B-B14F-4D97-AF65-F5344CB8AC3E}">
        <p14:creationId xmlns:p14="http://schemas.microsoft.com/office/powerpoint/2010/main" val="315911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3688" r="62189"/>
          <a:stretch/>
        </p:blipFill>
        <p:spPr>
          <a:xfrm>
            <a:off x="7764750" y="1521950"/>
            <a:ext cx="1379249" cy="2533200"/>
          </a:xfrm>
          <a:prstGeom prst="rect">
            <a:avLst/>
          </a:prstGeom>
          <a:noFill/>
          <a:ln>
            <a:noFill/>
          </a:ln>
        </p:spPr>
      </p:pic>
      <p:sp>
        <p:nvSpPr>
          <p:cNvPr id="10" name="Google Shape;10;p2"/>
          <p:cNvSpPr txBox="1">
            <a:spLocks noGrp="1"/>
          </p:cNvSpPr>
          <p:nvPr>
            <p:ph type="ctrTitle"/>
          </p:nvPr>
        </p:nvSpPr>
        <p:spPr>
          <a:xfrm>
            <a:off x="720000" y="955075"/>
            <a:ext cx="5294700" cy="17034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20000" y="2902750"/>
            <a:ext cx="3735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6346300" y="759479"/>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36"/>
        <p:cNvGrpSpPr/>
        <p:nvPr/>
      </p:nvGrpSpPr>
      <p:grpSpPr>
        <a:xfrm>
          <a:off x="0" y="0"/>
          <a:ext cx="0" cy="0"/>
          <a:chOff x="0" y="0"/>
          <a:chExt cx="0" cy="0"/>
        </a:xfrm>
      </p:grpSpPr>
      <p:sp>
        <p:nvSpPr>
          <p:cNvPr id="137" name="Google Shape;137;p21"/>
          <p:cNvSpPr txBox="1">
            <a:spLocks noGrp="1"/>
          </p:cNvSpPr>
          <p:nvPr>
            <p:ph type="subTitle" idx="1"/>
          </p:nvPr>
        </p:nvSpPr>
        <p:spPr>
          <a:xfrm>
            <a:off x="1828914" y="1429163"/>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8" name="Google Shape;138;p21"/>
          <p:cNvSpPr txBox="1">
            <a:spLocks noGrp="1"/>
          </p:cNvSpPr>
          <p:nvPr>
            <p:ph type="subTitle" idx="2"/>
          </p:nvPr>
        </p:nvSpPr>
        <p:spPr>
          <a:xfrm>
            <a:off x="1828924" y="3001688"/>
            <a:ext cx="4861800" cy="452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139" name="Google Shape;139;p21"/>
          <p:cNvSpPr txBox="1">
            <a:spLocks noGrp="1"/>
          </p:cNvSpPr>
          <p:nvPr>
            <p:ph type="subTitle" idx="3"/>
          </p:nvPr>
        </p:nvSpPr>
        <p:spPr>
          <a:xfrm>
            <a:off x="1828925" y="1796338"/>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1"/>
          <p:cNvSpPr txBox="1">
            <a:spLocks noGrp="1"/>
          </p:cNvSpPr>
          <p:nvPr>
            <p:ph type="subTitle" idx="4"/>
          </p:nvPr>
        </p:nvSpPr>
        <p:spPr>
          <a:xfrm>
            <a:off x="1828925" y="3369700"/>
            <a:ext cx="4861800" cy="72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5">
  <p:cSld name="CUSTOM_1_2">
    <p:spTree>
      <p:nvGrpSpPr>
        <p:cNvPr id="1" name="Shape 302"/>
        <p:cNvGrpSpPr/>
        <p:nvPr/>
      </p:nvGrpSpPr>
      <p:grpSpPr>
        <a:xfrm>
          <a:off x="0" y="0"/>
          <a:ext cx="0" cy="0"/>
          <a:chOff x="0" y="0"/>
          <a:chExt cx="0" cy="0"/>
        </a:xfrm>
      </p:grpSpPr>
      <p:sp>
        <p:nvSpPr>
          <p:cNvPr id="303" name="Google Shape;303;p37"/>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atin typeface="Anaheim"/>
                <a:ea typeface="Anaheim"/>
                <a:cs typeface="Anaheim"/>
                <a:sym typeface="Anaheim"/>
              </a:defRPr>
            </a:lvl2pPr>
            <a:lvl3pPr lvl="2" rtl="0">
              <a:spcBef>
                <a:spcPts val="0"/>
              </a:spcBef>
              <a:spcAft>
                <a:spcPts val="0"/>
              </a:spcAft>
              <a:buSzPts val="2800"/>
              <a:buNone/>
              <a:defRPr>
                <a:latin typeface="Anaheim"/>
                <a:ea typeface="Anaheim"/>
                <a:cs typeface="Anaheim"/>
                <a:sym typeface="Anaheim"/>
              </a:defRPr>
            </a:lvl3pPr>
            <a:lvl4pPr lvl="3" rtl="0">
              <a:spcBef>
                <a:spcPts val="0"/>
              </a:spcBef>
              <a:spcAft>
                <a:spcPts val="0"/>
              </a:spcAft>
              <a:buSzPts val="2800"/>
              <a:buNone/>
              <a:defRPr>
                <a:latin typeface="Anaheim"/>
                <a:ea typeface="Anaheim"/>
                <a:cs typeface="Anaheim"/>
                <a:sym typeface="Anaheim"/>
              </a:defRPr>
            </a:lvl4pPr>
            <a:lvl5pPr lvl="4" rtl="0">
              <a:spcBef>
                <a:spcPts val="0"/>
              </a:spcBef>
              <a:spcAft>
                <a:spcPts val="0"/>
              </a:spcAft>
              <a:buSzPts val="2800"/>
              <a:buNone/>
              <a:defRPr>
                <a:latin typeface="Anaheim"/>
                <a:ea typeface="Anaheim"/>
                <a:cs typeface="Anaheim"/>
                <a:sym typeface="Anaheim"/>
              </a:defRPr>
            </a:lvl5pPr>
            <a:lvl6pPr lvl="5" rtl="0">
              <a:spcBef>
                <a:spcPts val="0"/>
              </a:spcBef>
              <a:spcAft>
                <a:spcPts val="0"/>
              </a:spcAft>
              <a:buSzPts val="2800"/>
              <a:buNone/>
              <a:defRPr>
                <a:latin typeface="Anaheim"/>
                <a:ea typeface="Anaheim"/>
                <a:cs typeface="Anaheim"/>
                <a:sym typeface="Anaheim"/>
              </a:defRPr>
            </a:lvl6pPr>
            <a:lvl7pPr lvl="6" rtl="0">
              <a:spcBef>
                <a:spcPts val="0"/>
              </a:spcBef>
              <a:spcAft>
                <a:spcPts val="0"/>
              </a:spcAft>
              <a:buSzPts val="2800"/>
              <a:buNone/>
              <a:defRPr>
                <a:latin typeface="Anaheim"/>
                <a:ea typeface="Anaheim"/>
                <a:cs typeface="Anaheim"/>
                <a:sym typeface="Anaheim"/>
              </a:defRPr>
            </a:lvl7pPr>
            <a:lvl8pPr lvl="7" rtl="0">
              <a:spcBef>
                <a:spcPts val="0"/>
              </a:spcBef>
              <a:spcAft>
                <a:spcPts val="0"/>
              </a:spcAft>
              <a:buSzPts val="2800"/>
              <a:buNone/>
              <a:defRPr>
                <a:latin typeface="Anaheim"/>
                <a:ea typeface="Anaheim"/>
                <a:cs typeface="Anaheim"/>
                <a:sym typeface="Anaheim"/>
              </a:defRPr>
            </a:lvl8pPr>
            <a:lvl9pPr lvl="8" rtl="0">
              <a:spcBef>
                <a:spcPts val="0"/>
              </a:spcBef>
              <a:spcAft>
                <a:spcPts val="0"/>
              </a:spcAft>
              <a:buSzPts val="2800"/>
              <a:buNone/>
              <a:defRPr>
                <a:latin typeface="Anaheim"/>
                <a:ea typeface="Anaheim"/>
                <a:cs typeface="Anaheim"/>
                <a:sym typeface="Anaheim"/>
              </a:defRPr>
            </a:lvl9pPr>
          </a:lstStyle>
          <a:p>
            <a:endParaRPr/>
          </a:p>
        </p:txBody>
      </p:sp>
      <p:pic>
        <p:nvPicPr>
          <p:cNvPr id="304" name="Google Shape;304;p37"/>
          <p:cNvPicPr preferRelativeResize="0"/>
          <p:nvPr/>
        </p:nvPicPr>
        <p:blipFill rotWithShape="1">
          <a:blip r:embed="rId2">
            <a:alphaModFix/>
          </a:blip>
          <a:srcRect l="72414" t="38107" r="-31446"/>
          <a:stretch/>
        </p:blipFill>
        <p:spPr>
          <a:xfrm rot="10800000" flipH="1">
            <a:off x="-6008" y="3669179"/>
            <a:ext cx="2667924" cy="2016624"/>
          </a:xfrm>
          <a:prstGeom prst="rect">
            <a:avLst/>
          </a:prstGeom>
          <a:noFill/>
          <a:ln>
            <a:noFill/>
          </a:ln>
        </p:spPr>
      </p:pic>
      <p:sp>
        <p:nvSpPr>
          <p:cNvPr id="305" name="Google Shape;305;p37"/>
          <p:cNvSpPr/>
          <p:nvPr/>
        </p:nvSpPr>
        <p:spPr>
          <a:xfrm rot="10800000">
            <a:off x="-2010349" y="455187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6" name="Google Shape;306;p37"/>
          <p:cNvPicPr preferRelativeResize="0"/>
          <p:nvPr/>
        </p:nvPicPr>
        <p:blipFill rotWithShape="1">
          <a:blip r:embed="rId2">
            <a:alphaModFix/>
          </a:blip>
          <a:srcRect l="72414" t="38107" r="-31446"/>
          <a:stretch/>
        </p:blipFill>
        <p:spPr>
          <a:xfrm flipH="1">
            <a:off x="6484914" y="-280150"/>
            <a:ext cx="2667924" cy="2016624"/>
          </a:xfrm>
          <a:prstGeom prst="rect">
            <a:avLst/>
          </a:prstGeom>
          <a:noFill/>
          <a:ln>
            <a:noFill/>
          </a:ln>
        </p:spPr>
      </p:pic>
      <p:sp>
        <p:nvSpPr>
          <p:cNvPr id="307" name="Google Shape;307;p37"/>
          <p:cNvSpPr/>
          <p:nvPr/>
        </p:nvSpPr>
        <p:spPr>
          <a:xfrm>
            <a:off x="7421938" y="-3150721"/>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9">
  <p:cSld name="TITLE_ONLY_1_1">
    <p:bg>
      <p:bgPr>
        <a:blipFill>
          <a:blip r:embed="rId2">
            <a:alphaModFix/>
          </a:blip>
          <a:stretch>
            <a:fillRect/>
          </a:stretch>
        </a:blipFill>
        <a:effectLst/>
      </p:bgPr>
    </p:bg>
    <p:spTree>
      <p:nvGrpSpPr>
        <p:cNvPr id="1" name="Shape 324"/>
        <p:cNvGrpSpPr/>
        <p:nvPr/>
      </p:nvGrpSpPr>
      <p:grpSpPr>
        <a:xfrm>
          <a:off x="0" y="0"/>
          <a:ext cx="0" cy="0"/>
          <a:chOff x="0" y="0"/>
          <a:chExt cx="0" cy="0"/>
        </a:xfrm>
      </p:grpSpPr>
      <p:pic>
        <p:nvPicPr>
          <p:cNvPr id="325" name="Google Shape;325;p41"/>
          <p:cNvPicPr preferRelativeResize="0"/>
          <p:nvPr/>
        </p:nvPicPr>
        <p:blipFill rotWithShape="1">
          <a:blip r:embed="rId3">
            <a:alphaModFix/>
          </a:blip>
          <a:srcRect l="64303" b="48636"/>
          <a:stretch/>
        </p:blipFill>
        <p:spPr>
          <a:xfrm rot="5400000">
            <a:off x="22699" y="-41624"/>
            <a:ext cx="1211201" cy="1256599"/>
          </a:xfrm>
          <a:prstGeom prst="rect">
            <a:avLst/>
          </a:prstGeom>
          <a:noFill/>
          <a:ln>
            <a:noFill/>
          </a:ln>
        </p:spPr>
      </p:pic>
      <p:pic>
        <p:nvPicPr>
          <p:cNvPr id="326" name="Google Shape;326;p41"/>
          <p:cNvPicPr preferRelativeResize="0"/>
          <p:nvPr/>
        </p:nvPicPr>
        <p:blipFill rotWithShape="1">
          <a:blip r:embed="rId3">
            <a:alphaModFix/>
          </a:blip>
          <a:srcRect l="70816" b="64750"/>
          <a:stretch/>
        </p:blipFill>
        <p:spPr>
          <a:xfrm flipH="1">
            <a:off x="8086100" y="4213925"/>
            <a:ext cx="1067375" cy="929575"/>
          </a:xfrm>
          <a:prstGeom prst="rect">
            <a:avLst/>
          </a:prstGeom>
          <a:noFill/>
          <a:ln>
            <a:noFill/>
          </a:ln>
        </p:spPr>
      </p:pic>
      <p:sp>
        <p:nvSpPr>
          <p:cNvPr id="327" name="Google Shape;32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40"/>
        <p:cNvGrpSpPr/>
        <p:nvPr/>
      </p:nvGrpSpPr>
      <p:grpSpPr>
        <a:xfrm>
          <a:off x="0" y="0"/>
          <a:ext cx="0" cy="0"/>
          <a:chOff x="0" y="0"/>
          <a:chExt cx="0" cy="0"/>
        </a:xfrm>
      </p:grpSpPr>
      <p:sp>
        <p:nvSpPr>
          <p:cNvPr id="341" name="Google Shape;341;p44"/>
          <p:cNvSpPr/>
          <p:nvPr/>
        </p:nvSpPr>
        <p:spPr>
          <a:xfrm rot="10800000">
            <a:off x="5466157" y="38325"/>
            <a:ext cx="3545443" cy="1362071"/>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4"/>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43"/>
        <p:cNvGrpSpPr/>
        <p:nvPr/>
      </p:nvGrpSpPr>
      <p:grpSpPr>
        <a:xfrm>
          <a:off x="0" y="0"/>
          <a:ext cx="0" cy="0"/>
          <a:chOff x="0" y="0"/>
          <a:chExt cx="0" cy="0"/>
        </a:xfrm>
      </p:grpSpPr>
      <p:sp>
        <p:nvSpPr>
          <p:cNvPr id="344" name="Google Shape;344;p45"/>
          <p:cNvSpPr/>
          <p:nvPr/>
        </p:nvSpPr>
        <p:spPr>
          <a:xfrm>
            <a:off x="127347"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l="121" r="56600"/>
          <a:stretch/>
        </p:blipFill>
        <p:spPr>
          <a:xfrm rot="5400000">
            <a:off x="2173400" y="2817426"/>
            <a:ext cx="1673551" cy="2788099"/>
          </a:xfrm>
          <a:prstGeom prst="rect">
            <a:avLst/>
          </a:prstGeom>
          <a:noFill/>
          <a:ln>
            <a:noFill/>
          </a:ln>
        </p:spPr>
      </p:pic>
      <p:sp>
        <p:nvSpPr>
          <p:cNvPr id="15" name="Google Shape;15;p3"/>
          <p:cNvSpPr txBox="1">
            <a:spLocks noGrp="1"/>
          </p:cNvSpPr>
          <p:nvPr>
            <p:ph type="title"/>
          </p:nvPr>
        </p:nvSpPr>
        <p:spPr>
          <a:xfrm>
            <a:off x="4572000" y="2150850"/>
            <a:ext cx="3852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4572110" y="1337825"/>
            <a:ext cx="38520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4572000" y="3132175"/>
            <a:ext cx="3852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 name="Google Shape;18;p3"/>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2394138" y="1363277"/>
            <a:ext cx="1232100" cy="1231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1175953" y="1250799"/>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8524950" y="4632404"/>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23;p4"/>
          <p:cNvPicPr preferRelativeResize="0"/>
          <p:nvPr/>
        </p:nvPicPr>
        <p:blipFill rotWithShape="1">
          <a:blip r:embed="rId2">
            <a:alphaModFix/>
          </a:blip>
          <a:srcRect t="3688" r="69490" b="58329"/>
          <a:stretch/>
        </p:blipFill>
        <p:spPr>
          <a:xfrm>
            <a:off x="7895050" y="4022375"/>
            <a:ext cx="1248950" cy="1121124"/>
          </a:xfrm>
          <a:prstGeom prst="rect">
            <a:avLst/>
          </a:prstGeom>
          <a:noFill/>
          <a:ln>
            <a:noFill/>
          </a:ln>
        </p:spPr>
      </p:pic>
      <p:sp>
        <p:nvSpPr>
          <p:cNvPr id="24" name="Google Shape;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 name="Google Shape;25;p4"/>
          <p:cNvSpPr txBox="1">
            <a:spLocks noGrp="1"/>
          </p:cNvSpPr>
          <p:nvPr>
            <p:ph type="body" idx="1"/>
          </p:nvPr>
        </p:nvSpPr>
        <p:spPr>
          <a:xfrm>
            <a:off x="720000" y="1152475"/>
            <a:ext cx="7704000" cy="34509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Font typeface="Livvic"/>
              <a:buAutoNum type="arabicPeriod"/>
              <a:defRPr sz="1200">
                <a:solidFill>
                  <a:srgbClr val="434343"/>
                </a:solidFill>
                <a:latin typeface="Source Sans Pro"/>
                <a:ea typeface="Source Sans Pro"/>
                <a:cs typeface="Source Sans Pro"/>
                <a:sym typeface="Source Sans Pro"/>
              </a:defRPr>
            </a:lvl1pPr>
            <a:lvl2pPr marL="914400" lvl="1"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00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00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00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p:nvPr/>
        </p:nvSpPr>
        <p:spPr>
          <a:xfrm>
            <a:off x="318150" y="138300"/>
            <a:ext cx="803700" cy="803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719875" y="2514375"/>
            <a:ext cx="3735300" cy="452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4688650" y="2530475"/>
            <a:ext cx="3735300" cy="45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Bebas Neue"/>
              <a:buNone/>
              <a:defRPr sz="2000">
                <a:latin typeface="Montserrat ExtraBold"/>
                <a:ea typeface="Montserrat ExtraBold"/>
                <a:cs typeface="Montserrat ExtraBold"/>
                <a:sym typeface="Montserrat ExtraBold"/>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0"/>
              </a:spcBef>
              <a:spcAft>
                <a:spcPts val="0"/>
              </a:spcAft>
              <a:buSzPts val="1400"/>
              <a:buFont typeface="Bebas Neue"/>
              <a:buNone/>
              <a:defRPr>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72002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4688655" y="2982600"/>
            <a:ext cx="3735300" cy="1302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7"/>
        <p:cNvGrpSpPr/>
        <p:nvPr/>
      </p:nvGrpSpPr>
      <p:grpSpPr>
        <a:xfrm>
          <a:off x="0" y="0"/>
          <a:ext cx="0" cy="0"/>
          <a:chOff x="0" y="0"/>
          <a:chExt cx="0" cy="0"/>
        </a:xfrm>
      </p:grpSpPr>
      <p:pic>
        <p:nvPicPr>
          <p:cNvPr id="38" name="Google Shape;38;p7"/>
          <p:cNvPicPr preferRelativeResize="0"/>
          <p:nvPr/>
        </p:nvPicPr>
        <p:blipFill rotWithShape="1">
          <a:blip r:embed="rId2">
            <a:alphaModFix/>
          </a:blip>
          <a:srcRect r="22215"/>
          <a:stretch/>
        </p:blipFill>
        <p:spPr>
          <a:xfrm>
            <a:off x="6054800" y="540000"/>
            <a:ext cx="3007950" cy="2788099"/>
          </a:xfrm>
          <a:prstGeom prst="rect">
            <a:avLst/>
          </a:prstGeom>
          <a:noFill/>
          <a:ln>
            <a:noFill/>
          </a:ln>
        </p:spPr>
      </p:pic>
      <p:sp>
        <p:nvSpPr>
          <p:cNvPr id="39" name="Google Shape;39;p7"/>
          <p:cNvSpPr txBox="1">
            <a:spLocks noGrp="1"/>
          </p:cNvSpPr>
          <p:nvPr>
            <p:ph type="title"/>
          </p:nvPr>
        </p:nvSpPr>
        <p:spPr>
          <a:xfrm>
            <a:off x="720000" y="1388275"/>
            <a:ext cx="4430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 name="Google Shape;40;p7"/>
          <p:cNvSpPr txBox="1">
            <a:spLocks noGrp="1"/>
          </p:cNvSpPr>
          <p:nvPr>
            <p:ph type="subTitle" idx="1"/>
          </p:nvPr>
        </p:nvSpPr>
        <p:spPr>
          <a:xfrm>
            <a:off x="720000" y="2290450"/>
            <a:ext cx="4430400" cy="151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7"/>
          <p:cNvSpPr/>
          <p:nvPr/>
        </p:nvSpPr>
        <p:spPr>
          <a:xfrm flipH="1">
            <a:off x="5270848" y="3686724"/>
            <a:ext cx="3791903" cy="1456754"/>
          </a:xfrm>
          <a:custGeom>
            <a:avLst/>
            <a:gdLst/>
            <a:ahLst/>
            <a:cxnLst/>
            <a:rect l="l" t="t" r="r" b="b"/>
            <a:pathLst>
              <a:path w="285750" h="109778" extrusionOk="0">
                <a:moveTo>
                  <a:pt x="217594" y="0"/>
                </a:moveTo>
                <a:lnTo>
                  <a:pt x="215917" y="245"/>
                </a:lnTo>
                <a:lnTo>
                  <a:pt x="214241" y="532"/>
                </a:lnTo>
                <a:lnTo>
                  <a:pt x="213014" y="777"/>
                </a:lnTo>
                <a:lnTo>
                  <a:pt x="211829" y="1063"/>
                </a:lnTo>
                <a:lnTo>
                  <a:pt x="210684" y="1390"/>
                </a:lnTo>
                <a:lnTo>
                  <a:pt x="209539" y="1758"/>
                </a:lnTo>
                <a:lnTo>
                  <a:pt x="208394" y="2208"/>
                </a:lnTo>
                <a:lnTo>
                  <a:pt x="207290" y="2658"/>
                </a:lnTo>
                <a:lnTo>
                  <a:pt x="206227" y="3148"/>
                </a:lnTo>
                <a:lnTo>
                  <a:pt x="205164" y="3680"/>
                </a:lnTo>
                <a:lnTo>
                  <a:pt x="204101" y="4211"/>
                </a:lnTo>
                <a:lnTo>
                  <a:pt x="203079" y="4825"/>
                </a:lnTo>
                <a:lnTo>
                  <a:pt x="202057" y="5479"/>
                </a:lnTo>
                <a:lnTo>
                  <a:pt x="201076" y="6133"/>
                </a:lnTo>
                <a:lnTo>
                  <a:pt x="200095" y="6828"/>
                </a:lnTo>
                <a:lnTo>
                  <a:pt x="199113" y="7564"/>
                </a:lnTo>
                <a:lnTo>
                  <a:pt x="198173" y="8300"/>
                </a:lnTo>
                <a:lnTo>
                  <a:pt x="197233" y="9077"/>
                </a:lnTo>
                <a:lnTo>
                  <a:pt x="196088" y="10058"/>
                </a:lnTo>
                <a:lnTo>
                  <a:pt x="194984" y="11080"/>
                </a:lnTo>
                <a:lnTo>
                  <a:pt x="193921" y="12143"/>
                </a:lnTo>
                <a:lnTo>
                  <a:pt x="192899" y="13206"/>
                </a:lnTo>
                <a:lnTo>
                  <a:pt x="191917" y="14310"/>
                </a:lnTo>
                <a:lnTo>
                  <a:pt x="190936" y="15455"/>
                </a:lnTo>
                <a:lnTo>
                  <a:pt x="189996" y="16600"/>
                </a:lnTo>
                <a:lnTo>
                  <a:pt x="189096" y="17744"/>
                </a:lnTo>
                <a:lnTo>
                  <a:pt x="188197" y="18930"/>
                </a:lnTo>
                <a:lnTo>
                  <a:pt x="187379" y="20157"/>
                </a:lnTo>
                <a:lnTo>
                  <a:pt x="186561" y="21383"/>
                </a:lnTo>
                <a:lnTo>
                  <a:pt x="185785" y="22651"/>
                </a:lnTo>
                <a:lnTo>
                  <a:pt x="185008" y="23918"/>
                </a:lnTo>
                <a:lnTo>
                  <a:pt x="184272" y="25226"/>
                </a:lnTo>
                <a:lnTo>
                  <a:pt x="183577" y="26576"/>
                </a:lnTo>
                <a:lnTo>
                  <a:pt x="182882" y="27925"/>
                </a:lnTo>
                <a:lnTo>
                  <a:pt x="181737" y="30255"/>
                </a:lnTo>
                <a:lnTo>
                  <a:pt x="180551" y="32586"/>
                </a:lnTo>
                <a:lnTo>
                  <a:pt x="179325" y="34916"/>
                </a:lnTo>
                <a:lnTo>
                  <a:pt x="178711" y="36061"/>
                </a:lnTo>
                <a:lnTo>
                  <a:pt x="178057" y="37206"/>
                </a:lnTo>
                <a:lnTo>
                  <a:pt x="177567" y="37942"/>
                </a:lnTo>
                <a:lnTo>
                  <a:pt x="177076" y="38678"/>
                </a:lnTo>
                <a:lnTo>
                  <a:pt x="176585" y="39373"/>
                </a:lnTo>
                <a:lnTo>
                  <a:pt x="176013" y="40068"/>
                </a:lnTo>
                <a:lnTo>
                  <a:pt x="175440" y="40722"/>
                </a:lnTo>
                <a:lnTo>
                  <a:pt x="174868" y="41335"/>
                </a:lnTo>
                <a:lnTo>
                  <a:pt x="174255" y="41908"/>
                </a:lnTo>
                <a:lnTo>
                  <a:pt x="173601" y="42439"/>
                </a:lnTo>
                <a:lnTo>
                  <a:pt x="172906" y="42971"/>
                </a:lnTo>
                <a:lnTo>
                  <a:pt x="172210" y="43421"/>
                </a:lnTo>
                <a:lnTo>
                  <a:pt x="171475" y="43870"/>
                </a:lnTo>
                <a:lnTo>
                  <a:pt x="170698" y="44238"/>
                </a:lnTo>
                <a:lnTo>
                  <a:pt x="169880" y="44606"/>
                </a:lnTo>
                <a:lnTo>
                  <a:pt x="169062" y="44892"/>
                </a:lnTo>
                <a:lnTo>
                  <a:pt x="168204" y="45138"/>
                </a:lnTo>
                <a:lnTo>
                  <a:pt x="167304" y="45383"/>
                </a:lnTo>
                <a:lnTo>
                  <a:pt x="166486" y="45506"/>
                </a:lnTo>
                <a:lnTo>
                  <a:pt x="165669" y="45628"/>
                </a:lnTo>
                <a:lnTo>
                  <a:pt x="164851" y="45710"/>
                </a:lnTo>
                <a:lnTo>
                  <a:pt x="164033" y="45751"/>
                </a:lnTo>
                <a:lnTo>
                  <a:pt x="163216" y="45710"/>
                </a:lnTo>
                <a:lnTo>
                  <a:pt x="162398" y="45669"/>
                </a:lnTo>
                <a:lnTo>
                  <a:pt x="161621" y="45628"/>
                </a:lnTo>
                <a:lnTo>
                  <a:pt x="160803" y="45506"/>
                </a:lnTo>
                <a:lnTo>
                  <a:pt x="160027" y="45342"/>
                </a:lnTo>
                <a:lnTo>
                  <a:pt x="159250" y="45179"/>
                </a:lnTo>
                <a:lnTo>
                  <a:pt x="158473" y="44974"/>
                </a:lnTo>
                <a:lnTo>
                  <a:pt x="157696" y="44770"/>
                </a:lnTo>
                <a:lnTo>
                  <a:pt x="156919" y="44484"/>
                </a:lnTo>
                <a:lnTo>
                  <a:pt x="156142" y="44238"/>
                </a:lnTo>
                <a:lnTo>
                  <a:pt x="154589" y="43584"/>
                </a:lnTo>
                <a:lnTo>
                  <a:pt x="153567" y="43093"/>
                </a:lnTo>
                <a:lnTo>
                  <a:pt x="152585" y="42603"/>
                </a:lnTo>
                <a:lnTo>
                  <a:pt x="151645" y="42071"/>
                </a:lnTo>
                <a:lnTo>
                  <a:pt x="150705" y="41499"/>
                </a:lnTo>
                <a:lnTo>
                  <a:pt x="149764" y="40886"/>
                </a:lnTo>
                <a:lnTo>
                  <a:pt x="148906" y="40231"/>
                </a:lnTo>
                <a:lnTo>
                  <a:pt x="148047" y="39577"/>
                </a:lnTo>
                <a:lnTo>
                  <a:pt x="147188" y="38882"/>
                </a:lnTo>
                <a:lnTo>
                  <a:pt x="146412" y="38146"/>
                </a:lnTo>
                <a:lnTo>
                  <a:pt x="145594" y="37410"/>
                </a:lnTo>
                <a:lnTo>
                  <a:pt x="144858" y="36634"/>
                </a:lnTo>
                <a:lnTo>
                  <a:pt x="144122" y="35816"/>
                </a:lnTo>
                <a:lnTo>
                  <a:pt x="143386" y="34998"/>
                </a:lnTo>
                <a:lnTo>
                  <a:pt x="142691" y="34180"/>
                </a:lnTo>
                <a:lnTo>
                  <a:pt x="141996" y="33281"/>
                </a:lnTo>
                <a:lnTo>
                  <a:pt x="141342" y="32381"/>
                </a:lnTo>
                <a:lnTo>
                  <a:pt x="139011" y="29070"/>
                </a:lnTo>
                <a:lnTo>
                  <a:pt x="136722" y="25758"/>
                </a:lnTo>
                <a:lnTo>
                  <a:pt x="134473" y="22405"/>
                </a:lnTo>
                <a:lnTo>
                  <a:pt x="132183" y="19053"/>
                </a:lnTo>
                <a:lnTo>
                  <a:pt x="131079" y="17458"/>
                </a:lnTo>
                <a:lnTo>
                  <a:pt x="129894" y="15945"/>
                </a:lnTo>
                <a:lnTo>
                  <a:pt x="128708" y="14433"/>
                </a:lnTo>
                <a:lnTo>
                  <a:pt x="127482" y="13002"/>
                </a:lnTo>
                <a:lnTo>
                  <a:pt x="126173" y="11612"/>
                </a:lnTo>
                <a:lnTo>
                  <a:pt x="125478" y="10916"/>
                </a:lnTo>
                <a:lnTo>
                  <a:pt x="124783" y="10262"/>
                </a:lnTo>
                <a:lnTo>
                  <a:pt x="124047" y="9649"/>
                </a:lnTo>
                <a:lnTo>
                  <a:pt x="123311" y="9036"/>
                </a:lnTo>
                <a:lnTo>
                  <a:pt x="122575" y="8422"/>
                </a:lnTo>
                <a:lnTo>
                  <a:pt x="121758" y="7850"/>
                </a:lnTo>
                <a:lnTo>
                  <a:pt x="120367" y="6910"/>
                </a:lnTo>
                <a:lnTo>
                  <a:pt x="118936" y="6051"/>
                </a:lnTo>
                <a:lnTo>
                  <a:pt x="117465" y="5274"/>
                </a:lnTo>
                <a:lnTo>
                  <a:pt x="116729" y="4906"/>
                </a:lnTo>
                <a:lnTo>
                  <a:pt x="115952" y="4579"/>
                </a:lnTo>
                <a:lnTo>
                  <a:pt x="115216" y="4293"/>
                </a:lnTo>
                <a:lnTo>
                  <a:pt x="114439" y="4007"/>
                </a:lnTo>
                <a:lnTo>
                  <a:pt x="113621" y="3761"/>
                </a:lnTo>
                <a:lnTo>
                  <a:pt x="112844" y="3516"/>
                </a:lnTo>
                <a:lnTo>
                  <a:pt x="112027" y="3353"/>
                </a:lnTo>
                <a:lnTo>
                  <a:pt x="111209" y="3189"/>
                </a:lnTo>
                <a:lnTo>
                  <a:pt x="110391" y="3066"/>
                </a:lnTo>
                <a:lnTo>
                  <a:pt x="109533" y="2944"/>
                </a:lnTo>
                <a:lnTo>
                  <a:pt x="108388" y="2903"/>
                </a:lnTo>
                <a:lnTo>
                  <a:pt x="107284" y="2862"/>
                </a:lnTo>
                <a:lnTo>
                  <a:pt x="106221" y="2944"/>
                </a:lnTo>
                <a:lnTo>
                  <a:pt x="105199" y="3066"/>
                </a:lnTo>
                <a:lnTo>
                  <a:pt x="104177" y="3271"/>
                </a:lnTo>
                <a:lnTo>
                  <a:pt x="103195" y="3516"/>
                </a:lnTo>
                <a:lnTo>
                  <a:pt x="102214" y="3843"/>
                </a:lnTo>
                <a:lnTo>
                  <a:pt x="101274" y="4211"/>
                </a:lnTo>
                <a:lnTo>
                  <a:pt x="100374" y="4661"/>
                </a:lnTo>
                <a:lnTo>
                  <a:pt x="99516" y="5152"/>
                </a:lnTo>
                <a:lnTo>
                  <a:pt x="98657" y="5724"/>
                </a:lnTo>
                <a:lnTo>
                  <a:pt x="97839" y="6337"/>
                </a:lnTo>
                <a:lnTo>
                  <a:pt x="97022" y="7032"/>
                </a:lnTo>
                <a:lnTo>
                  <a:pt x="96245" y="7809"/>
                </a:lnTo>
                <a:lnTo>
                  <a:pt x="95509" y="8627"/>
                </a:lnTo>
                <a:lnTo>
                  <a:pt x="94814" y="9485"/>
                </a:lnTo>
                <a:lnTo>
                  <a:pt x="93955" y="10630"/>
                </a:lnTo>
                <a:lnTo>
                  <a:pt x="93178" y="11816"/>
                </a:lnTo>
                <a:lnTo>
                  <a:pt x="92483" y="13043"/>
                </a:lnTo>
                <a:lnTo>
                  <a:pt x="91829" y="14310"/>
                </a:lnTo>
                <a:lnTo>
                  <a:pt x="91216" y="15577"/>
                </a:lnTo>
                <a:lnTo>
                  <a:pt x="90603" y="16845"/>
                </a:lnTo>
                <a:lnTo>
                  <a:pt x="89540" y="19462"/>
                </a:lnTo>
                <a:lnTo>
                  <a:pt x="88517" y="21996"/>
                </a:lnTo>
                <a:lnTo>
                  <a:pt x="87536" y="24531"/>
                </a:lnTo>
                <a:lnTo>
                  <a:pt x="86514" y="27025"/>
                </a:lnTo>
                <a:lnTo>
                  <a:pt x="85983" y="28293"/>
                </a:lnTo>
                <a:lnTo>
                  <a:pt x="85410" y="29479"/>
                </a:lnTo>
                <a:lnTo>
                  <a:pt x="84838" y="30623"/>
                </a:lnTo>
                <a:lnTo>
                  <a:pt x="84265" y="31686"/>
                </a:lnTo>
                <a:lnTo>
                  <a:pt x="83652" y="32749"/>
                </a:lnTo>
                <a:lnTo>
                  <a:pt x="83039" y="33772"/>
                </a:lnTo>
                <a:lnTo>
                  <a:pt x="82385" y="34753"/>
                </a:lnTo>
                <a:lnTo>
                  <a:pt x="81730" y="35734"/>
                </a:lnTo>
                <a:lnTo>
                  <a:pt x="81035" y="36674"/>
                </a:lnTo>
                <a:lnTo>
                  <a:pt x="80340" y="37615"/>
                </a:lnTo>
                <a:lnTo>
                  <a:pt x="79604" y="38514"/>
                </a:lnTo>
                <a:lnTo>
                  <a:pt x="78868" y="39373"/>
                </a:lnTo>
                <a:lnTo>
                  <a:pt x="78092" y="40231"/>
                </a:lnTo>
                <a:lnTo>
                  <a:pt x="77274" y="41049"/>
                </a:lnTo>
                <a:lnTo>
                  <a:pt x="76456" y="41826"/>
                </a:lnTo>
                <a:lnTo>
                  <a:pt x="75639" y="42603"/>
                </a:lnTo>
                <a:lnTo>
                  <a:pt x="74780" y="43339"/>
                </a:lnTo>
                <a:lnTo>
                  <a:pt x="73880" y="44034"/>
                </a:lnTo>
                <a:lnTo>
                  <a:pt x="72981" y="44729"/>
                </a:lnTo>
                <a:lnTo>
                  <a:pt x="72081" y="45383"/>
                </a:lnTo>
                <a:lnTo>
                  <a:pt x="71141" y="46037"/>
                </a:lnTo>
                <a:lnTo>
                  <a:pt x="70201" y="46651"/>
                </a:lnTo>
                <a:lnTo>
                  <a:pt x="69219" y="47223"/>
                </a:lnTo>
                <a:lnTo>
                  <a:pt x="68197" y="47795"/>
                </a:lnTo>
                <a:lnTo>
                  <a:pt x="67216" y="48327"/>
                </a:lnTo>
                <a:lnTo>
                  <a:pt x="66153" y="48858"/>
                </a:lnTo>
                <a:lnTo>
                  <a:pt x="65090" y="49349"/>
                </a:lnTo>
                <a:lnTo>
                  <a:pt x="64027" y="49799"/>
                </a:lnTo>
                <a:lnTo>
                  <a:pt x="62923" y="50248"/>
                </a:lnTo>
                <a:lnTo>
                  <a:pt x="61819" y="50657"/>
                </a:lnTo>
                <a:lnTo>
                  <a:pt x="60715" y="51066"/>
                </a:lnTo>
                <a:lnTo>
                  <a:pt x="59530" y="51434"/>
                </a:lnTo>
                <a:lnTo>
                  <a:pt x="58385" y="51761"/>
                </a:lnTo>
                <a:lnTo>
                  <a:pt x="57199" y="52088"/>
                </a:lnTo>
                <a:lnTo>
                  <a:pt x="55605" y="52456"/>
                </a:lnTo>
                <a:lnTo>
                  <a:pt x="53969" y="52783"/>
                </a:lnTo>
                <a:lnTo>
                  <a:pt x="52375" y="52988"/>
                </a:lnTo>
                <a:lnTo>
                  <a:pt x="50780" y="53192"/>
                </a:lnTo>
                <a:lnTo>
                  <a:pt x="49226" y="53274"/>
                </a:lnTo>
                <a:lnTo>
                  <a:pt x="47673" y="53315"/>
                </a:lnTo>
                <a:lnTo>
                  <a:pt x="46078" y="53274"/>
                </a:lnTo>
                <a:lnTo>
                  <a:pt x="44565" y="53192"/>
                </a:lnTo>
                <a:lnTo>
                  <a:pt x="43012" y="53070"/>
                </a:lnTo>
                <a:lnTo>
                  <a:pt x="41499" y="52865"/>
                </a:lnTo>
                <a:lnTo>
                  <a:pt x="39986" y="52579"/>
                </a:lnTo>
                <a:lnTo>
                  <a:pt x="38514" y="52252"/>
                </a:lnTo>
                <a:lnTo>
                  <a:pt x="37042" y="51843"/>
                </a:lnTo>
                <a:lnTo>
                  <a:pt x="35611" y="51434"/>
                </a:lnTo>
                <a:lnTo>
                  <a:pt x="34180" y="50944"/>
                </a:lnTo>
                <a:lnTo>
                  <a:pt x="32749" y="50371"/>
                </a:lnTo>
                <a:lnTo>
                  <a:pt x="31400" y="49758"/>
                </a:lnTo>
                <a:lnTo>
                  <a:pt x="30010" y="49104"/>
                </a:lnTo>
                <a:lnTo>
                  <a:pt x="28702" y="48409"/>
                </a:lnTo>
                <a:lnTo>
                  <a:pt x="27393" y="47673"/>
                </a:lnTo>
                <a:lnTo>
                  <a:pt x="26085" y="46855"/>
                </a:lnTo>
                <a:lnTo>
                  <a:pt x="24858" y="46037"/>
                </a:lnTo>
                <a:lnTo>
                  <a:pt x="23632" y="45138"/>
                </a:lnTo>
                <a:lnTo>
                  <a:pt x="22405" y="44197"/>
                </a:lnTo>
                <a:lnTo>
                  <a:pt x="21261" y="43216"/>
                </a:lnTo>
                <a:lnTo>
                  <a:pt x="20116" y="42194"/>
                </a:lnTo>
                <a:lnTo>
                  <a:pt x="19012" y="41131"/>
                </a:lnTo>
                <a:lnTo>
                  <a:pt x="17949" y="40027"/>
                </a:lnTo>
                <a:lnTo>
                  <a:pt x="16927" y="38882"/>
                </a:lnTo>
                <a:lnTo>
                  <a:pt x="15945" y="37737"/>
                </a:lnTo>
                <a:lnTo>
                  <a:pt x="14964" y="36511"/>
                </a:lnTo>
                <a:lnTo>
                  <a:pt x="14065" y="35284"/>
                </a:lnTo>
                <a:lnTo>
                  <a:pt x="13043" y="33731"/>
                </a:lnTo>
                <a:lnTo>
                  <a:pt x="12061" y="32177"/>
                </a:lnTo>
                <a:lnTo>
                  <a:pt x="11203" y="30582"/>
                </a:lnTo>
                <a:lnTo>
                  <a:pt x="10385" y="28947"/>
                </a:lnTo>
                <a:lnTo>
                  <a:pt x="9649" y="27271"/>
                </a:lnTo>
                <a:lnTo>
                  <a:pt x="8954" y="25594"/>
                </a:lnTo>
                <a:lnTo>
                  <a:pt x="8382" y="23836"/>
                </a:lnTo>
                <a:lnTo>
                  <a:pt x="7891" y="22078"/>
                </a:lnTo>
                <a:lnTo>
                  <a:pt x="7687" y="21465"/>
                </a:lnTo>
                <a:lnTo>
                  <a:pt x="7441" y="20933"/>
                </a:lnTo>
                <a:lnTo>
                  <a:pt x="7155" y="20525"/>
                </a:lnTo>
                <a:lnTo>
                  <a:pt x="6991" y="20361"/>
                </a:lnTo>
                <a:lnTo>
                  <a:pt x="6787" y="20198"/>
                </a:lnTo>
                <a:lnTo>
                  <a:pt x="6583" y="20034"/>
                </a:lnTo>
                <a:lnTo>
                  <a:pt x="6378" y="19911"/>
                </a:lnTo>
                <a:lnTo>
                  <a:pt x="5928" y="19748"/>
                </a:lnTo>
                <a:lnTo>
                  <a:pt x="5397" y="19666"/>
                </a:lnTo>
                <a:lnTo>
                  <a:pt x="4825" y="19666"/>
                </a:lnTo>
                <a:lnTo>
                  <a:pt x="4334" y="19748"/>
                </a:lnTo>
                <a:lnTo>
                  <a:pt x="3884" y="19870"/>
                </a:lnTo>
                <a:lnTo>
                  <a:pt x="3475" y="20116"/>
                </a:lnTo>
                <a:lnTo>
                  <a:pt x="3107" y="20402"/>
                </a:lnTo>
                <a:lnTo>
                  <a:pt x="2821" y="20770"/>
                </a:lnTo>
                <a:lnTo>
                  <a:pt x="2576" y="21261"/>
                </a:lnTo>
                <a:lnTo>
                  <a:pt x="2412" y="21751"/>
                </a:lnTo>
                <a:lnTo>
                  <a:pt x="2290" y="22364"/>
                </a:lnTo>
                <a:lnTo>
                  <a:pt x="1390" y="29969"/>
                </a:lnTo>
                <a:lnTo>
                  <a:pt x="940" y="33772"/>
                </a:lnTo>
                <a:lnTo>
                  <a:pt x="572" y="37574"/>
                </a:lnTo>
                <a:lnTo>
                  <a:pt x="368" y="40313"/>
                </a:lnTo>
                <a:lnTo>
                  <a:pt x="204" y="43053"/>
                </a:lnTo>
                <a:lnTo>
                  <a:pt x="82" y="45833"/>
                </a:lnTo>
                <a:lnTo>
                  <a:pt x="0" y="48572"/>
                </a:lnTo>
                <a:lnTo>
                  <a:pt x="0" y="51312"/>
                </a:lnTo>
                <a:lnTo>
                  <a:pt x="41" y="54051"/>
                </a:lnTo>
                <a:lnTo>
                  <a:pt x="123" y="56831"/>
                </a:lnTo>
                <a:lnTo>
                  <a:pt x="204" y="59570"/>
                </a:lnTo>
                <a:lnTo>
                  <a:pt x="368" y="62187"/>
                </a:lnTo>
                <a:lnTo>
                  <a:pt x="532" y="64763"/>
                </a:lnTo>
                <a:lnTo>
                  <a:pt x="736" y="67339"/>
                </a:lnTo>
                <a:lnTo>
                  <a:pt x="981" y="69955"/>
                </a:lnTo>
                <a:lnTo>
                  <a:pt x="1267" y="72531"/>
                </a:lnTo>
                <a:lnTo>
                  <a:pt x="1595" y="75107"/>
                </a:lnTo>
                <a:lnTo>
                  <a:pt x="1922" y="77683"/>
                </a:lnTo>
                <a:lnTo>
                  <a:pt x="2330" y="80218"/>
                </a:lnTo>
                <a:lnTo>
                  <a:pt x="2739" y="82793"/>
                </a:lnTo>
                <a:lnTo>
                  <a:pt x="3189" y="85328"/>
                </a:lnTo>
                <a:lnTo>
                  <a:pt x="3680" y="87904"/>
                </a:lnTo>
                <a:lnTo>
                  <a:pt x="4211" y="90439"/>
                </a:lnTo>
                <a:lnTo>
                  <a:pt x="4784" y="92974"/>
                </a:lnTo>
                <a:lnTo>
                  <a:pt x="5356" y="95509"/>
                </a:lnTo>
                <a:lnTo>
                  <a:pt x="6010" y="98003"/>
                </a:lnTo>
                <a:lnTo>
                  <a:pt x="6705" y="100538"/>
                </a:lnTo>
                <a:lnTo>
                  <a:pt x="6951" y="101274"/>
                </a:lnTo>
                <a:lnTo>
                  <a:pt x="7196" y="102010"/>
                </a:lnTo>
                <a:lnTo>
                  <a:pt x="7768" y="103482"/>
                </a:lnTo>
                <a:lnTo>
                  <a:pt x="8136" y="104218"/>
                </a:lnTo>
                <a:lnTo>
                  <a:pt x="8504" y="104913"/>
                </a:lnTo>
                <a:lnTo>
                  <a:pt x="8913" y="105526"/>
                </a:lnTo>
                <a:lnTo>
                  <a:pt x="9363" y="106139"/>
                </a:lnTo>
                <a:lnTo>
                  <a:pt x="9853" y="106712"/>
                </a:lnTo>
                <a:lnTo>
                  <a:pt x="10344" y="107202"/>
                </a:lnTo>
                <a:lnTo>
                  <a:pt x="10876" y="107652"/>
                </a:lnTo>
                <a:lnTo>
                  <a:pt x="11448" y="108061"/>
                </a:lnTo>
                <a:lnTo>
                  <a:pt x="12061" y="108429"/>
                </a:lnTo>
                <a:lnTo>
                  <a:pt x="12675" y="108756"/>
                </a:lnTo>
                <a:lnTo>
                  <a:pt x="13370" y="109042"/>
                </a:lnTo>
                <a:lnTo>
                  <a:pt x="14024" y="109287"/>
                </a:lnTo>
                <a:lnTo>
                  <a:pt x="14760" y="109451"/>
                </a:lnTo>
                <a:lnTo>
                  <a:pt x="15496" y="109574"/>
                </a:lnTo>
                <a:lnTo>
                  <a:pt x="16232" y="109696"/>
                </a:lnTo>
                <a:lnTo>
                  <a:pt x="17008" y="109737"/>
                </a:lnTo>
                <a:lnTo>
                  <a:pt x="19053" y="109778"/>
                </a:lnTo>
                <a:lnTo>
                  <a:pt x="21056" y="109778"/>
                </a:lnTo>
                <a:lnTo>
                  <a:pt x="25104" y="109696"/>
                </a:lnTo>
                <a:lnTo>
                  <a:pt x="33240" y="109451"/>
                </a:lnTo>
                <a:lnTo>
                  <a:pt x="35407" y="109369"/>
                </a:lnTo>
                <a:lnTo>
                  <a:pt x="37574" y="109287"/>
                </a:lnTo>
                <a:lnTo>
                  <a:pt x="41908" y="109001"/>
                </a:lnTo>
                <a:lnTo>
                  <a:pt x="48041" y="108592"/>
                </a:lnTo>
                <a:lnTo>
                  <a:pt x="54133" y="108143"/>
                </a:lnTo>
                <a:lnTo>
                  <a:pt x="59284" y="107734"/>
                </a:lnTo>
                <a:lnTo>
                  <a:pt x="64395" y="107284"/>
                </a:lnTo>
                <a:lnTo>
                  <a:pt x="70119" y="106793"/>
                </a:lnTo>
                <a:lnTo>
                  <a:pt x="75802" y="106221"/>
                </a:lnTo>
                <a:lnTo>
                  <a:pt x="86514" y="105199"/>
                </a:lnTo>
                <a:lnTo>
                  <a:pt x="97308" y="104136"/>
                </a:lnTo>
                <a:lnTo>
                  <a:pt x="106139" y="103318"/>
                </a:lnTo>
                <a:lnTo>
                  <a:pt x="111945" y="102746"/>
                </a:lnTo>
                <a:lnTo>
                  <a:pt x="117792" y="102214"/>
                </a:lnTo>
                <a:lnTo>
                  <a:pt x="123025" y="101805"/>
                </a:lnTo>
                <a:lnTo>
                  <a:pt x="128258" y="101396"/>
                </a:lnTo>
                <a:lnTo>
                  <a:pt x="134677" y="100947"/>
                </a:lnTo>
                <a:lnTo>
                  <a:pt x="141096" y="100538"/>
                </a:lnTo>
                <a:lnTo>
                  <a:pt x="145062" y="100252"/>
                </a:lnTo>
                <a:lnTo>
                  <a:pt x="147066" y="100170"/>
                </a:lnTo>
                <a:lnTo>
                  <a:pt x="149069" y="100088"/>
                </a:lnTo>
                <a:lnTo>
                  <a:pt x="162357" y="99843"/>
                </a:lnTo>
                <a:lnTo>
                  <a:pt x="168981" y="99761"/>
                </a:lnTo>
                <a:lnTo>
                  <a:pt x="172292" y="99720"/>
                </a:lnTo>
                <a:lnTo>
                  <a:pt x="175604" y="99720"/>
                </a:lnTo>
                <a:lnTo>
                  <a:pt x="178016" y="99761"/>
                </a:lnTo>
                <a:lnTo>
                  <a:pt x="180469" y="99843"/>
                </a:lnTo>
                <a:lnTo>
                  <a:pt x="185335" y="100047"/>
                </a:lnTo>
                <a:lnTo>
                  <a:pt x="190200" y="100293"/>
                </a:lnTo>
                <a:lnTo>
                  <a:pt x="195025" y="100661"/>
                </a:lnTo>
                <a:lnTo>
                  <a:pt x="199972" y="101069"/>
                </a:lnTo>
                <a:lnTo>
                  <a:pt x="204919" y="101519"/>
                </a:lnTo>
                <a:lnTo>
                  <a:pt x="209825" y="102051"/>
                </a:lnTo>
                <a:lnTo>
                  <a:pt x="214732" y="102582"/>
                </a:lnTo>
                <a:lnTo>
                  <a:pt x="219679" y="103155"/>
                </a:lnTo>
                <a:lnTo>
                  <a:pt x="224585" y="103768"/>
                </a:lnTo>
                <a:lnTo>
                  <a:pt x="229491" y="104381"/>
                </a:lnTo>
                <a:lnTo>
                  <a:pt x="234398" y="104953"/>
                </a:lnTo>
                <a:lnTo>
                  <a:pt x="237668" y="105321"/>
                </a:lnTo>
                <a:lnTo>
                  <a:pt x="240898" y="105608"/>
                </a:lnTo>
                <a:lnTo>
                  <a:pt x="247399" y="106180"/>
                </a:lnTo>
                <a:lnTo>
                  <a:pt x="250139" y="106425"/>
                </a:lnTo>
                <a:lnTo>
                  <a:pt x="252919" y="106589"/>
                </a:lnTo>
                <a:lnTo>
                  <a:pt x="255699" y="106712"/>
                </a:lnTo>
                <a:lnTo>
                  <a:pt x="258438" y="106793"/>
                </a:lnTo>
                <a:lnTo>
                  <a:pt x="261219" y="106875"/>
                </a:lnTo>
                <a:lnTo>
                  <a:pt x="263999" y="106834"/>
                </a:lnTo>
                <a:lnTo>
                  <a:pt x="266738" y="106793"/>
                </a:lnTo>
                <a:lnTo>
                  <a:pt x="269518" y="106671"/>
                </a:lnTo>
                <a:lnTo>
                  <a:pt x="271236" y="106589"/>
                </a:lnTo>
                <a:lnTo>
                  <a:pt x="272994" y="106466"/>
                </a:lnTo>
                <a:lnTo>
                  <a:pt x="276428" y="106139"/>
                </a:lnTo>
                <a:lnTo>
                  <a:pt x="283338" y="105362"/>
                </a:lnTo>
                <a:lnTo>
                  <a:pt x="283788" y="105281"/>
                </a:lnTo>
                <a:lnTo>
                  <a:pt x="284196" y="105117"/>
                </a:lnTo>
                <a:lnTo>
                  <a:pt x="284523" y="104872"/>
                </a:lnTo>
                <a:lnTo>
                  <a:pt x="284810" y="104586"/>
                </a:lnTo>
                <a:lnTo>
                  <a:pt x="285096" y="104299"/>
                </a:lnTo>
                <a:lnTo>
                  <a:pt x="285341" y="103931"/>
                </a:lnTo>
                <a:lnTo>
                  <a:pt x="285750" y="103155"/>
                </a:lnTo>
                <a:lnTo>
                  <a:pt x="285750" y="102214"/>
                </a:lnTo>
                <a:lnTo>
                  <a:pt x="283583" y="95345"/>
                </a:lnTo>
                <a:lnTo>
                  <a:pt x="282070" y="90603"/>
                </a:lnTo>
                <a:lnTo>
                  <a:pt x="280476" y="85901"/>
                </a:lnTo>
                <a:lnTo>
                  <a:pt x="278840" y="81240"/>
                </a:lnTo>
                <a:lnTo>
                  <a:pt x="277123" y="76620"/>
                </a:lnTo>
                <a:lnTo>
                  <a:pt x="275365" y="72000"/>
                </a:lnTo>
                <a:lnTo>
                  <a:pt x="273484" y="67420"/>
                </a:lnTo>
                <a:lnTo>
                  <a:pt x="271563" y="62882"/>
                </a:lnTo>
                <a:lnTo>
                  <a:pt x="269559" y="58385"/>
                </a:lnTo>
                <a:lnTo>
                  <a:pt x="267515" y="53928"/>
                </a:lnTo>
                <a:lnTo>
                  <a:pt x="265389" y="49472"/>
                </a:lnTo>
                <a:lnTo>
                  <a:pt x="263181" y="45056"/>
                </a:lnTo>
                <a:lnTo>
                  <a:pt x="260892" y="40681"/>
                </a:lnTo>
                <a:lnTo>
                  <a:pt x="258561" y="36306"/>
                </a:lnTo>
                <a:lnTo>
                  <a:pt x="256149" y="32013"/>
                </a:lnTo>
                <a:lnTo>
                  <a:pt x="253655" y="27720"/>
                </a:lnTo>
                <a:lnTo>
                  <a:pt x="251079" y="23468"/>
                </a:lnTo>
                <a:lnTo>
                  <a:pt x="249811" y="21424"/>
                </a:lnTo>
                <a:lnTo>
                  <a:pt x="248503" y="19462"/>
                </a:lnTo>
                <a:lnTo>
                  <a:pt x="247113" y="17499"/>
                </a:lnTo>
                <a:lnTo>
                  <a:pt x="245682" y="15618"/>
                </a:lnTo>
                <a:lnTo>
                  <a:pt x="244169" y="13778"/>
                </a:lnTo>
                <a:lnTo>
                  <a:pt x="242616" y="11980"/>
                </a:lnTo>
                <a:lnTo>
                  <a:pt x="241798" y="11121"/>
                </a:lnTo>
                <a:lnTo>
                  <a:pt x="240939" y="10262"/>
                </a:lnTo>
                <a:lnTo>
                  <a:pt x="240081" y="9445"/>
                </a:lnTo>
                <a:lnTo>
                  <a:pt x="239222" y="8627"/>
                </a:lnTo>
                <a:lnTo>
                  <a:pt x="238364" y="7891"/>
                </a:lnTo>
                <a:lnTo>
                  <a:pt x="237546" y="7155"/>
                </a:lnTo>
                <a:lnTo>
                  <a:pt x="236646" y="6460"/>
                </a:lnTo>
                <a:lnTo>
                  <a:pt x="235788" y="5806"/>
                </a:lnTo>
                <a:lnTo>
                  <a:pt x="234888" y="5192"/>
                </a:lnTo>
                <a:lnTo>
                  <a:pt x="233989" y="4579"/>
                </a:lnTo>
                <a:lnTo>
                  <a:pt x="233048" y="4007"/>
                </a:lnTo>
                <a:lnTo>
                  <a:pt x="232108" y="3475"/>
                </a:lnTo>
                <a:lnTo>
                  <a:pt x="231127" y="2985"/>
                </a:lnTo>
                <a:lnTo>
                  <a:pt x="230145" y="2535"/>
                </a:lnTo>
                <a:lnTo>
                  <a:pt x="229123" y="2085"/>
                </a:lnTo>
                <a:lnTo>
                  <a:pt x="228101" y="1717"/>
                </a:lnTo>
                <a:lnTo>
                  <a:pt x="227079" y="1349"/>
                </a:lnTo>
                <a:lnTo>
                  <a:pt x="226016" y="1022"/>
                </a:lnTo>
                <a:lnTo>
                  <a:pt x="224912" y="777"/>
                </a:lnTo>
                <a:lnTo>
                  <a:pt x="223808" y="532"/>
                </a:lnTo>
                <a:lnTo>
                  <a:pt x="222132" y="245"/>
                </a:lnTo>
                <a:lnTo>
                  <a:pt x="2204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flipH="1">
            <a:off x="0" y="0"/>
            <a:ext cx="9144000" cy="5143648"/>
          </a:xfrm>
          <a:custGeom>
            <a:avLst/>
            <a:gdLst/>
            <a:ahLst/>
            <a:cxnLst/>
            <a:rect l="l" t="t" r="r" b="b"/>
            <a:pathLst>
              <a:path w="285750" h="160739" extrusionOk="0">
                <a:moveTo>
                  <a:pt x="278825" y="6764"/>
                </a:moveTo>
                <a:lnTo>
                  <a:pt x="278825" y="153975"/>
                </a:lnTo>
                <a:lnTo>
                  <a:pt x="6925" y="153975"/>
                </a:lnTo>
                <a:lnTo>
                  <a:pt x="6925" y="6764"/>
                </a:lnTo>
                <a:close/>
                <a:moveTo>
                  <a:pt x="0" y="0"/>
                </a:moveTo>
                <a:lnTo>
                  <a:pt x="0" y="160739"/>
                </a:lnTo>
                <a:lnTo>
                  <a:pt x="285750" y="160739"/>
                </a:lnTo>
                <a:lnTo>
                  <a:pt x="28575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flipH="1">
            <a:off x="6594475" y="1419400"/>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1388100" y="1199575"/>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5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6" name="Google Shape;46;p8"/>
          <p:cNvSpPr/>
          <p:nvPr/>
        </p:nvSpPr>
        <p:spPr>
          <a:xfrm flipH="1">
            <a:off x="7271700" y="641925"/>
            <a:ext cx="1152300" cy="1152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 name="Google Shape;47;p8"/>
          <p:cNvPicPr preferRelativeResize="0"/>
          <p:nvPr/>
        </p:nvPicPr>
        <p:blipFill rotWithShape="1">
          <a:blip r:embed="rId2">
            <a:alphaModFix/>
          </a:blip>
          <a:srcRect l="35695" b="37830"/>
          <a:stretch/>
        </p:blipFill>
        <p:spPr>
          <a:xfrm flipH="1">
            <a:off x="6705601" y="3443923"/>
            <a:ext cx="2438399" cy="16997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
        <p:cNvGrpSpPr/>
        <p:nvPr/>
      </p:nvGrpSpPr>
      <p:grpSpPr>
        <a:xfrm>
          <a:off x="0" y="0"/>
          <a:ext cx="0" cy="0"/>
          <a:chOff x="0" y="0"/>
          <a:chExt cx="0" cy="0"/>
        </a:xfrm>
      </p:grpSpPr>
      <p:pic>
        <p:nvPicPr>
          <p:cNvPr id="68" name="Google Shape;68;p13"/>
          <p:cNvPicPr preferRelativeResize="0"/>
          <p:nvPr/>
        </p:nvPicPr>
        <p:blipFill rotWithShape="1">
          <a:blip r:embed="rId2">
            <a:alphaModFix/>
          </a:blip>
          <a:srcRect r="25317"/>
          <a:stretch/>
        </p:blipFill>
        <p:spPr>
          <a:xfrm rot="5400000">
            <a:off x="174625" y="2495374"/>
            <a:ext cx="2726400" cy="2632201"/>
          </a:xfrm>
          <a:prstGeom prst="rect">
            <a:avLst/>
          </a:prstGeom>
          <a:noFill/>
          <a:ln>
            <a:noFill/>
          </a:ln>
        </p:spPr>
      </p:pic>
      <p:sp>
        <p:nvSpPr>
          <p:cNvPr id="69" name="Google Shape;69;p13"/>
          <p:cNvSpPr txBox="1">
            <a:spLocks noGrp="1"/>
          </p:cNvSpPr>
          <p:nvPr>
            <p:ph type="title"/>
          </p:nvPr>
        </p:nvSpPr>
        <p:spPr>
          <a:xfrm>
            <a:off x="30705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0" name="Google Shape;70;p13"/>
          <p:cNvSpPr txBox="1">
            <a:spLocks noGrp="1"/>
          </p:cNvSpPr>
          <p:nvPr>
            <p:ph type="title" idx="2" hasCustomPrompt="1"/>
          </p:nvPr>
        </p:nvSpPr>
        <p:spPr>
          <a:xfrm>
            <a:off x="30705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30705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3"/>
          </p:nvPr>
        </p:nvSpPr>
        <p:spPr>
          <a:xfrm>
            <a:off x="5754300" y="1219313"/>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3" name="Google Shape;73;p13"/>
          <p:cNvSpPr txBox="1">
            <a:spLocks noGrp="1"/>
          </p:cNvSpPr>
          <p:nvPr>
            <p:ph type="title" idx="4" hasCustomPrompt="1"/>
          </p:nvPr>
        </p:nvSpPr>
        <p:spPr>
          <a:xfrm>
            <a:off x="5754300" y="626138"/>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5"/>
          </p:nvPr>
        </p:nvSpPr>
        <p:spPr>
          <a:xfrm>
            <a:off x="5754300" y="1805838"/>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6"/>
          </p:nvPr>
        </p:nvSpPr>
        <p:spPr>
          <a:xfrm>
            <a:off x="30705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title" idx="7" hasCustomPrompt="1"/>
          </p:nvPr>
        </p:nvSpPr>
        <p:spPr>
          <a:xfrm>
            <a:off x="30705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8"/>
          </p:nvPr>
        </p:nvSpPr>
        <p:spPr>
          <a:xfrm>
            <a:off x="30705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8" name="Google Shape;78;p13"/>
          <p:cNvSpPr txBox="1">
            <a:spLocks noGrp="1"/>
          </p:cNvSpPr>
          <p:nvPr>
            <p:ph type="title" idx="9"/>
          </p:nvPr>
        </p:nvSpPr>
        <p:spPr>
          <a:xfrm>
            <a:off x="5754300" y="3130788"/>
            <a:ext cx="2669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3"/>
          <p:cNvSpPr txBox="1">
            <a:spLocks noGrp="1"/>
          </p:cNvSpPr>
          <p:nvPr>
            <p:ph type="title" idx="13" hasCustomPrompt="1"/>
          </p:nvPr>
        </p:nvSpPr>
        <p:spPr>
          <a:xfrm>
            <a:off x="5754300" y="2537613"/>
            <a:ext cx="12753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4"/>
          </p:nvPr>
        </p:nvSpPr>
        <p:spPr>
          <a:xfrm>
            <a:off x="5754300" y="3717313"/>
            <a:ext cx="26697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1" name="Google Shape;81;p13"/>
          <p:cNvSpPr/>
          <p:nvPr/>
        </p:nvSpPr>
        <p:spPr>
          <a:xfrm>
            <a:off x="738800" y="2805475"/>
            <a:ext cx="1484400" cy="1484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8065250" y="-3038796"/>
            <a:ext cx="3735241" cy="4004501"/>
          </a:xfrm>
          <a:custGeom>
            <a:avLst/>
            <a:gdLst/>
            <a:ahLst/>
            <a:cxnLst/>
            <a:rect l="l" t="t" r="r" b="b"/>
            <a:pathLst>
              <a:path w="195460" h="209550" extrusionOk="0">
                <a:moveTo>
                  <a:pt x="183548" y="11656"/>
                </a:moveTo>
                <a:lnTo>
                  <a:pt x="183548" y="197894"/>
                </a:lnTo>
                <a:lnTo>
                  <a:pt x="11912" y="197894"/>
                </a:lnTo>
                <a:lnTo>
                  <a:pt x="11912" y="11656"/>
                </a:lnTo>
                <a:close/>
                <a:moveTo>
                  <a:pt x="0" y="0"/>
                </a:moveTo>
                <a:lnTo>
                  <a:pt x="0" y="209550"/>
                </a:lnTo>
                <a:lnTo>
                  <a:pt x="195460" y="209550"/>
                </a:lnTo>
                <a:lnTo>
                  <a:pt x="1954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83"/>
        <p:cNvGrpSpPr/>
        <p:nvPr/>
      </p:nvGrpSpPr>
      <p:grpSpPr>
        <a:xfrm>
          <a:off x="0" y="0"/>
          <a:ext cx="0" cy="0"/>
          <a:chOff x="0" y="0"/>
          <a:chExt cx="0" cy="0"/>
        </a:xfrm>
      </p:grpSpPr>
      <p:sp>
        <p:nvSpPr>
          <p:cNvPr id="84" name="Google Shape;84;p14"/>
          <p:cNvSpPr txBox="1">
            <a:spLocks noGrp="1"/>
          </p:cNvSpPr>
          <p:nvPr>
            <p:ph type="title"/>
          </p:nvPr>
        </p:nvSpPr>
        <p:spPr>
          <a:xfrm>
            <a:off x="79477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4"/>
          <p:cNvSpPr txBox="1">
            <a:spLocks noGrp="1"/>
          </p:cNvSpPr>
          <p:nvPr>
            <p:ph type="title" idx="2" hasCustomPrompt="1"/>
          </p:nvPr>
        </p:nvSpPr>
        <p:spPr>
          <a:xfrm>
            <a:off x="79477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4"/>
          <p:cNvSpPr txBox="1">
            <a:spLocks noGrp="1"/>
          </p:cNvSpPr>
          <p:nvPr>
            <p:ph type="subTitle" idx="1"/>
          </p:nvPr>
        </p:nvSpPr>
        <p:spPr>
          <a:xfrm>
            <a:off x="79477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4"/>
          <p:cNvSpPr txBox="1">
            <a:spLocks noGrp="1"/>
          </p:cNvSpPr>
          <p:nvPr>
            <p:ph type="title" idx="3"/>
          </p:nvPr>
        </p:nvSpPr>
        <p:spPr>
          <a:xfrm>
            <a:off x="794775"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14"/>
          <p:cNvSpPr txBox="1">
            <a:spLocks noGrp="1"/>
          </p:cNvSpPr>
          <p:nvPr>
            <p:ph type="title" idx="4" hasCustomPrompt="1"/>
          </p:nvPr>
        </p:nvSpPr>
        <p:spPr>
          <a:xfrm>
            <a:off x="794775"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4"/>
          <p:cNvSpPr txBox="1">
            <a:spLocks noGrp="1"/>
          </p:cNvSpPr>
          <p:nvPr>
            <p:ph type="subTitle" idx="5"/>
          </p:nvPr>
        </p:nvSpPr>
        <p:spPr>
          <a:xfrm>
            <a:off x="794775"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0" name="Google Shape;90;p14"/>
          <p:cNvSpPr txBox="1">
            <a:spLocks noGrp="1"/>
          </p:cNvSpPr>
          <p:nvPr>
            <p:ph type="title" idx="6"/>
          </p:nvPr>
        </p:nvSpPr>
        <p:spPr>
          <a:xfrm>
            <a:off x="3337950"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7" hasCustomPrompt="1"/>
          </p:nvPr>
        </p:nvSpPr>
        <p:spPr>
          <a:xfrm>
            <a:off x="3337950"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4"/>
          <p:cNvSpPr txBox="1">
            <a:spLocks noGrp="1"/>
          </p:cNvSpPr>
          <p:nvPr>
            <p:ph type="subTitle" idx="8"/>
          </p:nvPr>
        </p:nvSpPr>
        <p:spPr>
          <a:xfrm>
            <a:off x="3337950"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9"/>
          </p:nvPr>
        </p:nvSpPr>
        <p:spPr>
          <a:xfrm>
            <a:off x="3337950" y="3130800"/>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13" hasCustomPrompt="1"/>
          </p:nvPr>
        </p:nvSpPr>
        <p:spPr>
          <a:xfrm>
            <a:off x="3337950" y="2537625"/>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4"/>
          <p:cNvSpPr txBox="1">
            <a:spLocks noGrp="1"/>
          </p:cNvSpPr>
          <p:nvPr>
            <p:ph type="subTitle" idx="14"/>
          </p:nvPr>
        </p:nvSpPr>
        <p:spPr>
          <a:xfrm>
            <a:off x="3337950" y="3717325"/>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15"/>
          </p:nvPr>
        </p:nvSpPr>
        <p:spPr>
          <a:xfrm>
            <a:off x="5881125" y="1219325"/>
            <a:ext cx="2468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16" hasCustomPrompt="1"/>
          </p:nvPr>
        </p:nvSpPr>
        <p:spPr>
          <a:xfrm>
            <a:off x="5881125" y="626150"/>
            <a:ext cx="2468100" cy="59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4"/>
          <p:cNvSpPr txBox="1">
            <a:spLocks noGrp="1"/>
          </p:cNvSpPr>
          <p:nvPr>
            <p:ph type="subTitle" idx="17"/>
          </p:nvPr>
        </p:nvSpPr>
        <p:spPr>
          <a:xfrm>
            <a:off x="5881125" y="1805850"/>
            <a:ext cx="24681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Montserrat ExtraBold"/>
              <a:buNone/>
              <a:defRPr sz="2800">
                <a:solidFill>
                  <a:schemeClr val="dk2"/>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00000"/>
              </a:lnSpc>
              <a:spcBef>
                <a:spcPts val="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8" r:id="rId7"/>
    <p:sldLayoutId id="2147483659" r:id="rId8"/>
    <p:sldLayoutId id="2147483660" r:id="rId9"/>
    <p:sldLayoutId id="2147483667" r:id="rId10"/>
    <p:sldLayoutId id="2147483683" r:id="rId11"/>
    <p:sldLayoutId id="2147483687" r:id="rId12"/>
    <p:sldLayoutId id="2147483690" r:id="rId13"/>
    <p:sldLayoutId id="2147483691"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6.pn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0.jpe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slide" Target="slide1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slide" Target="slide15.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 Target="slide15.xml"/></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3"/>
        <p:cNvGrpSpPr/>
        <p:nvPr/>
      </p:nvGrpSpPr>
      <p:grpSpPr>
        <a:xfrm>
          <a:off x="0" y="0"/>
          <a:ext cx="0" cy="0"/>
          <a:chOff x="0" y="0"/>
          <a:chExt cx="0" cy="0"/>
        </a:xfrm>
      </p:grpSpPr>
      <p:sp>
        <p:nvSpPr>
          <p:cNvPr id="364" name="Google Shape;364;p53"/>
          <p:cNvSpPr txBox="1">
            <a:spLocks noGrp="1"/>
          </p:cNvSpPr>
          <p:nvPr>
            <p:ph type="ctrTitle"/>
          </p:nvPr>
        </p:nvSpPr>
        <p:spPr>
          <a:xfrm>
            <a:off x="588566" y="529450"/>
            <a:ext cx="4744367" cy="25304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PRIMERA DEFENSA DE TESIS</a:t>
            </a:r>
            <a:endParaRPr dirty="0"/>
          </a:p>
        </p:txBody>
      </p:sp>
      <p:sp>
        <p:nvSpPr>
          <p:cNvPr id="366" name="Google Shape;366;p53"/>
          <p:cNvSpPr/>
          <p:nvPr/>
        </p:nvSpPr>
        <p:spPr>
          <a:xfrm>
            <a:off x="5625300" y="2489808"/>
            <a:ext cx="1677900" cy="167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4400" dirty="0">
              <a:solidFill>
                <a:schemeClr val="lt1"/>
              </a:solidFill>
              <a:latin typeface="Montserrat ExtraBold"/>
              <a:ea typeface="Montserrat ExtraBold"/>
              <a:cs typeface="Montserrat ExtraBold"/>
              <a:sym typeface="Montserrat ExtraBold"/>
            </a:endParaRPr>
          </a:p>
        </p:txBody>
      </p:sp>
      <p:pic>
        <p:nvPicPr>
          <p:cNvPr id="1026" name="Picture 2">
            <a:extLst>
              <a:ext uri="{FF2B5EF4-FFF2-40B4-BE49-F238E27FC236}">
                <a16:creationId xmlns:a16="http://schemas.microsoft.com/office/drawing/2014/main" id="{A59F6FA5-FE73-88FF-760C-84556003BD9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03735" y="1938978"/>
            <a:ext cx="2238375" cy="2057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E3B1C4B2-98F2-0B5C-BCA1-4C39E87EE184}"/>
              </a:ext>
            </a:extLst>
          </p:cNvPr>
          <p:cNvSpPr/>
          <p:nvPr/>
        </p:nvSpPr>
        <p:spPr>
          <a:xfrm>
            <a:off x="358443" y="3059854"/>
            <a:ext cx="5120673" cy="16776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s-SV" sz="1800" b="1" dirty="0">
                <a:solidFill>
                  <a:schemeClr val="bg2"/>
                </a:solidFill>
                <a:latin typeface="Montserrat ExtraBold" panose="00000900000000000000" pitchFamily="2" charset="0"/>
              </a:rPr>
              <a:t>PRESENTADO POR:</a:t>
            </a:r>
          </a:p>
          <a:p>
            <a:pPr algn="ctr">
              <a:lnSpc>
                <a:spcPct val="150000"/>
              </a:lnSpc>
            </a:pPr>
            <a:r>
              <a:rPr lang="es-SV" sz="1800" b="1" dirty="0">
                <a:solidFill>
                  <a:schemeClr val="bg2"/>
                </a:solidFill>
                <a:latin typeface="Montserrat ExtraBold" panose="00000900000000000000" pitchFamily="2" charset="0"/>
              </a:rPr>
              <a:t>RAFAEL ANTONIO MARROQUIN OSORIO</a:t>
            </a:r>
          </a:p>
          <a:p>
            <a:pPr algn="ctr">
              <a:lnSpc>
                <a:spcPct val="150000"/>
              </a:lnSpc>
            </a:pPr>
            <a:r>
              <a:rPr lang="es-SV" sz="1800" b="1" dirty="0">
                <a:solidFill>
                  <a:schemeClr val="bg2"/>
                </a:solidFill>
                <a:latin typeface="Montserrat ExtraBold" panose="00000900000000000000" pitchFamily="2" charset="0"/>
              </a:rPr>
              <a:t>MARCELINO ALBERTO MEJIA SIGARAN       </a:t>
            </a:r>
          </a:p>
          <a:p>
            <a:pPr algn="ctr">
              <a:lnSpc>
                <a:spcPct val="150000"/>
              </a:lnSpc>
            </a:pPr>
            <a:r>
              <a:rPr lang="es-SV" sz="1800" b="1" dirty="0">
                <a:solidFill>
                  <a:schemeClr val="bg2"/>
                </a:solidFill>
                <a:latin typeface="Montserrat ExtraBold" panose="00000900000000000000" pitchFamily="2" charset="0"/>
              </a:rPr>
              <a:t>JESSE EZEQUIEL MONTIEL CRUZ </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10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688897"/>
            <a:ext cx="6499161"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a:t>Planteamiento del Problema</a:t>
            </a:r>
            <a:endParaRPr sz="3200" dirty="0"/>
          </a:p>
        </p:txBody>
      </p:sp>
      <p:sp>
        <p:nvSpPr>
          <p:cNvPr id="398" name="Google Shape;398;p56"/>
          <p:cNvSpPr txBox="1">
            <a:spLocks noGrp="1"/>
          </p:cNvSpPr>
          <p:nvPr>
            <p:ph type="subTitle" idx="1"/>
          </p:nvPr>
        </p:nvSpPr>
        <p:spPr>
          <a:xfrm>
            <a:off x="606056" y="1902512"/>
            <a:ext cx="5103266" cy="2447174"/>
          </a:xfrm>
          <a:prstGeom prst="rect">
            <a:avLst/>
          </a:prstGeom>
        </p:spPr>
        <p:txBody>
          <a:bodyPr spcFirstLastPara="1" wrap="square" lIns="91425" tIns="91425" rIns="91425" bIns="91425" anchor="t" anchorCtr="0">
            <a:noAutofit/>
          </a:bodyPr>
          <a:lstStyle/>
          <a:p>
            <a:pPr marL="0" lvl="0" indent="0" algn="just"/>
            <a:r>
              <a:rPr lang="es-ES" sz="2000" dirty="0"/>
              <a:t>¿Qué impacto económico, ambiental e industrial tiene la utilización de una plataforma web que gestione documentos para optimizar el proceso de búsqueda de archivos en un bufete de abogados? </a:t>
            </a:r>
            <a:endParaRPr sz="3200" dirty="0"/>
          </a:p>
        </p:txBody>
      </p:sp>
      <p:pic>
        <p:nvPicPr>
          <p:cNvPr id="4098" name="Picture 2" descr="Planteamiento del problema - Iconos gratis de personas">
            <a:extLst>
              <a:ext uri="{FF2B5EF4-FFF2-40B4-BE49-F238E27FC236}">
                <a16:creationId xmlns:a16="http://schemas.microsoft.com/office/drawing/2014/main" id="{10837C0B-6176-9ACF-893B-8F5A0C30D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9101" y="2389753"/>
            <a:ext cx="2064850" cy="2064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3224460" y="210504"/>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ANTECEDENTES</a:t>
            </a:r>
            <a:endParaRPr dirty="0"/>
          </a:p>
        </p:txBody>
      </p:sp>
      <p:sp>
        <p:nvSpPr>
          <p:cNvPr id="2" name="Flecha: a la derecha 1">
            <a:extLst>
              <a:ext uri="{FF2B5EF4-FFF2-40B4-BE49-F238E27FC236}">
                <a16:creationId xmlns:a16="http://schemas.microsoft.com/office/drawing/2014/main" id="{00E23B6F-144C-08FE-41F7-C4EB53631182}"/>
              </a:ext>
            </a:extLst>
          </p:cNvPr>
          <p:cNvSpPr/>
          <p:nvPr/>
        </p:nvSpPr>
        <p:spPr>
          <a:xfrm>
            <a:off x="1828803" y="2097885"/>
            <a:ext cx="6557552" cy="59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 name="Rectángulo: esquinas redondeadas 2">
            <a:extLst>
              <a:ext uri="{FF2B5EF4-FFF2-40B4-BE49-F238E27FC236}">
                <a16:creationId xmlns:a16="http://schemas.microsoft.com/office/drawing/2014/main" id="{0373B820-B7BC-687E-AA74-5C9C2A51FF28}"/>
              </a:ext>
            </a:extLst>
          </p:cNvPr>
          <p:cNvSpPr/>
          <p:nvPr/>
        </p:nvSpPr>
        <p:spPr>
          <a:xfrm>
            <a:off x="1545910" y="1384184"/>
            <a:ext cx="934599" cy="4899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1971</a:t>
            </a:r>
            <a:endParaRPr lang="es-SV" sz="2000" dirty="0"/>
          </a:p>
        </p:txBody>
      </p:sp>
      <p:sp>
        <p:nvSpPr>
          <p:cNvPr id="4" name="Rectángulo: esquinas redondeadas 3">
            <a:extLst>
              <a:ext uri="{FF2B5EF4-FFF2-40B4-BE49-F238E27FC236}">
                <a16:creationId xmlns:a16="http://schemas.microsoft.com/office/drawing/2014/main" id="{66130A77-D042-568A-654D-AEBB27939F2D}"/>
              </a:ext>
            </a:extLst>
          </p:cNvPr>
          <p:cNvSpPr/>
          <p:nvPr/>
        </p:nvSpPr>
        <p:spPr>
          <a:xfrm>
            <a:off x="3224460" y="1384184"/>
            <a:ext cx="967379" cy="4752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sp>
        <p:nvSpPr>
          <p:cNvPr id="5" name="Rectángulo: esquinas redondeadas 4">
            <a:extLst>
              <a:ext uri="{FF2B5EF4-FFF2-40B4-BE49-F238E27FC236}">
                <a16:creationId xmlns:a16="http://schemas.microsoft.com/office/drawing/2014/main" id="{552CC777-8633-CCA6-803C-F2A3AB53A45A}"/>
              </a:ext>
            </a:extLst>
          </p:cNvPr>
          <p:cNvSpPr/>
          <p:nvPr/>
        </p:nvSpPr>
        <p:spPr>
          <a:xfrm>
            <a:off x="4400695" y="2940969"/>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6" name="Rectángulo: esquinas redondeadas 5">
            <a:extLst>
              <a:ext uri="{FF2B5EF4-FFF2-40B4-BE49-F238E27FC236}">
                <a16:creationId xmlns:a16="http://schemas.microsoft.com/office/drawing/2014/main" id="{A98D6441-AFB7-A2BF-952D-75749D2ADEEE}"/>
              </a:ext>
            </a:extLst>
          </p:cNvPr>
          <p:cNvSpPr/>
          <p:nvPr/>
        </p:nvSpPr>
        <p:spPr>
          <a:xfrm>
            <a:off x="4935787" y="1384184"/>
            <a:ext cx="967376"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1979</a:t>
            </a:r>
            <a:endParaRPr lang="es-SV" sz="2000" dirty="0"/>
          </a:p>
        </p:txBody>
      </p:sp>
      <p:sp>
        <p:nvSpPr>
          <p:cNvPr id="7" name="Rectángulo: esquinas redondeadas 6">
            <a:extLst>
              <a:ext uri="{FF2B5EF4-FFF2-40B4-BE49-F238E27FC236}">
                <a16:creationId xmlns:a16="http://schemas.microsoft.com/office/drawing/2014/main" id="{BB44ECA5-0381-5810-1CC9-E610903BDE43}"/>
              </a:ext>
            </a:extLst>
          </p:cNvPr>
          <p:cNvSpPr/>
          <p:nvPr/>
        </p:nvSpPr>
        <p:spPr>
          <a:xfrm>
            <a:off x="6932388" y="2903146"/>
            <a:ext cx="1453967" cy="4812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Actualidad</a:t>
            </a:r>
            <a:endParaRPr lang="es-SV" sz="2000" dirty="0"/>
          </a:p>
        </p:txBody>
      </p:sp>
      <p:cxnSp>
        <p:nvCxnSpPr>
          <p:cNvPr id="9" name="Conector recto 8">
            <a:extLst>
              <a:ext uri="{FF2B5EF4-FFF2-40B4-BE49-F238E27FC236}">
                <a16:creationId xmlns:a16="http://schemas.microsoft.com/office/drawing/2014/main" id="{9D5D1F85-05A8-43A7-BA6F-52EEE26F9C58}"/>
              </a:ext>
            </a:extLst>
          </p:cNvPr>
          <p:cNvCxnSpPr>
            <a:cxnSpLocks/>
          </p:cNvCxnSpPr>
          <p:nvPr/>
        </p:nvCxnSpPr>
        <p:spPr>
          <a:xfrm flipV="1">
            <a:off x="2070471" y="1856793"/>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Conector recto 9">
            <a:extLst>
              <a:ext uri="{FF2B5EF4-FFF2-40B4-BE49-F238E27FC236}">
                <a16:creationId xmlns:a16="http://schemas.microsoft.com/office/drawing/2014/main" id="{F773E55A-8B35-D2EC-1E5A-40AE0A0B6172}"/>
              </a:ext>
            </a:extLst>
          </p:cNvPr>
          <p:cNvCxnSpPr/>
          <p:nvPr/>
        </p:nvCxnSpPr>
        <p:spPr>
          <a:xfrm flipV="1">
            <a:off x="3708150" y="1859476"/>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Conector recto 10">
            <a:extLst>
              <a:ext uri="{FF2B5EF4-FFF2-40B4-BE49-F238E27FC236}">
                <a16:creationId xmlns:a16="http://schemas.microsoft.com/office/drawing/2014/main" id="{75B50888-94D7-C0ED-82E7-EB688AC5991C}"/>
              </a:ext>
            </a:extLst>
          </p:cNvPr>
          <p:cNvCxnSpPr>
            <a:cxnSpLocks/>
          </p:cNvCxnSpPr>
          <p:nvPr/>
        </p:nvCxnSpPr>
        <p:spPr>
          <a:xfrm flipV="1">
            <a:off x="5419476" y="1875210"/>
            <a:ext cx="0" cy="319049"/>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Conector recto 11">
            <a:extLst>
              <a:ext uri="{FF2B5EF4-FFF2-40B4-BE49-F238E27FC236}">
                <a16:creationId xmlns:a16="http://schemas.microsoft.com/office/drawing/2014/main" id="{1A5F608B-E232-55FC-B831-E0336496AA0D}"/>
              </a:ext>
            </a:extLst>
          </p:cNvPr>
          <p:cNvCxnSpPr/>
          <p:nvPr/>
        </p:nvCxnSpPr>
        <p:spPr>
          <a:xfrm flipV="1">
            <a:off x="4884385" y="2579085"/>
            <a:ext cx="0" cy="3618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a:extLst>
              <a:ext uri="{FF2B5EF4-FFF2-40B4-BE49-F238E27FC236}">
                <a16:creationId xmlns:a16="http://schemas.microsoft.com/office/drawing/2014/main" id="{8D230B11-D319-68D2-684A-5C62F07703F2}"/>
              </a:ext>
            </a:extLst>
          </p:cNvPr>
          <p:cNvCxnSpPr>
            <a:cxnSpLocks/>
          </p:cNvCxnSpPr>
          <p:nvPr/>
        </p:nvCxnSpPr>
        <p:spPr>
          <a:xfrm flipV="1">
            <a:off x="7579942" y="2579085"/>
            <a:ext cx="0" cy="281944"/>
          </a:xfrm>
          <a:prstGeom prst="line">
            <a:avLst/>
          </a:prstGeom>
        </p:spPr>
        <p:style>
          <a:lnRef idx="3">
            <a:schemeClr val="accent2"/>
          </a:lnRef>
          <a:fillRef idx="0">
            <a:schemeClr val="accent2"/>
          </a:fillRef>
          <a:effectRef idx="2">
            <a:schemeClr val="accent2"/>
          </a:effectRef>
          <a:fontRef idx="minor">
            <a:schemeClr val="tx1"/>
          </a:fontRef>
        </p:style>
      </p:cxnSp>
      <p:sp>
        <p:nvSpPr>
          <p:cNvPr id="15" name="CuadroTexto 14">
            <a:extLst>
              <a:ext uri="{FF2B5EF4-FFF2-40B4-BE49-F238E27FC236}">
                <a16:creationId xmlns:a16="http://schemas.microsoft.com/office/drawing/2014/main" id="{4E84C0F7-1C97-0F01-7E16-98EAE3B87B5B}"/>
              </a:ext>
            </a:extLst>
          </p:cNvPr>
          <p:cNvSpPr txBox="1"/>
          <p:nvPr/>
        </p:nvSpPr>
        <p:spPr>
          <a:xfrm>
            <a:off x="1173179" y="771230"/>
            <a:ext cx="1632857" cy="523220"/>
          </a:xfrm>
          <a:prstGeom prst="rect">
            <a:avLst/>
          </a:prstGeom>
          <a:noFill/>
        </p:spPr>
        <p:txBody>
          <a:bodyPr wrap="square">
            <a:spAutoFit/>
          </a:bodyPr>
          <a:lstStyle/>
          <a:p>
            <a:pPr algn="ctr"/>
            <a:r>
              <a:rPr lang="es-SV" dirty="0">
                <a:effectLst/>
                <a:latin typeface="Arial" panose="020B0604020202020204" pitchFamily="34" charset="0"/>
                <a:ea typeface="Times New Roman" panose="02020603050405020304" pitchFamily="18" charset="0"/>
                <a:cs typeface="Times New Roman" panose="02020603050405020304" pitchFamily="18" charset="0"/>
              </a:rPr>
              <a:t>William Cartagena</a:t>
            </a:r>
            <a:br>
              <a:rPr lang="es-SV" dirty="0">
                <a:effectLst/>
                <a:latin typeface="Arial" panose="020B0604020202020204" pitchFamily="34" charset="0"/>
                <a:ea typeface="Times New Roman" panose="02020603050405020304" pitchFamily="18" charset="0"/>
                <a:cs typeface="Times New Roman" panose="02020603050405020304" pitchFamily="18" charset="0"/>
              </a:rPr>
            </a:br>
            <a:r>
              <a:rPr lang="es-SV" dirty="0">
                <a:effectLst/>
                <a:latin typeface="Arial" panose="020B0604020202020204" pitchFamily="34" charset="0"/>
                <a:ea typeface="Times New Roman" panose="02020603050405020304" pitchFamily="18" charset="0"/>
                <a:cs typeface="Times New Roman" panose="02020603050405020304" pitchFamily="18" charset="0"/>
              </a:rPr>
              <a:t>UES</a:t>
            </a:r>
            <a:endParaRPr lang="es-SV" dirty="0"/>
          </a:p>
        </p:txBody>
      </p:sp>
      <p:sp>
        <p:nvSpPr>
          <p:cNvPr id="19" name="CuadroTexto 18">
            <a:extLst>
              <a:ext uri="{FF2B5EF4-FFF2-40B4-BE49-F238E27FC236}">
                <a16:creationId xmlns:a16="http://schemas.microsoft.com/office/drawing/2014/main" id="{E2AA25C9-B4B4-3F87-C819-097AAC3C1A01}"/>
              </a:ext>
            </a:extLst>
          </p:cNvPr>
          <p:cNvSpPr txBox="1"/>
          <p:nvPr/>
        </p:nvSpPr>
        <p:spPr>
          <a:xfrm>
            <a:off x="2258970" y="3705859"/>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Cruz Santamarina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Experiencia</a:t>
            </a:r>
            <a:endParaRPr lang="es-SV" dirty="0"/>
          </a:p>
        </p:txBody>
      </p:sp>
      <p:sp>
        <p:nvSpPr>
          <p:cNvPr id="20" name="Rectángulo: esquinas redondeadas 19">
            <a:extLst>
              <a:ext uri="{FF2B5EF4-FFF2-40B4-BE49-F238E27FC236}">
                <a16:creationId xmlns:a16="http://schemas.microsoft.com/office/drawing/2014/main" id="{7125D295-8AF2-EC1F-9FDE-58303CA7FF84}"/>
              </a:ext>
            </a:extLst>
          </p:cNvPr>
          <p:cNvSpPr/>
          <p:nvPr/>
        </p:nvSpPr>
        <p:spPr>
          <a:xfrm>
            <a:off x="2586810" y="2929694"/>
            <a:ext cx="967374" cy="45473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1976</a:t>
            </a:r>
            <a:endParaRPr lang="es-SV" sz="2000" dirty="0"/>
          </a:p>
        </p:txBody>
      </p:sp>
      <p:cxnSp>
        <p:nvCxnSpPr>
          <p:cNvPr id="21" name="Conector recto 20">
            <a:extLst>
              <a:ext uri="{FF2B5EF4-FFF2-40B4-BE49-F238E27FC236}">
                <a16:creationId xmlns:a16="http://schemas.microsoft.com/office/drawing/2014/main" id="{164F3BB9-817D-14F1-A927-250A104CC19B}"/>
              </a:ext>
            </a:extLst>
          </p:cNvPr>
          <p:cNvCxnSpPr/>
          <p:nvPr/>
        </p:nvCxnSpPr>
        <p:spPr>
          <a:xfrm flipV="1">
            <a:off x="3070500" y="2571750"/>
            <a:ext cx="0" cy="361884"/>
          </a:xfrm>
          <a:prstGeom prst="line">
            <a:avLst/>
          </a:prstGeom>
        </p:spPr>
        <p:style>
          <a:lnRef idx="3">
            <a:schemeClr val="accent2"/>
          </a:lnRef>
          <a:fillRef idx="0">
            <a:schemeClr val="accent2"/>
          </a:fillRef>
          <a:effectRef idx="2">
            <a:schemeClr val="accent2"/>
          </a:effectRef>
          <a:fontRef idx="minor">
            <a:schemeClr val="tx1"/>
          </a:fontRef>
        </p:style>
      </p:cxnSp>
      <p:sp>
        <p:nvSpPr>
          <p:cNvPr id="22" name="CuadroTexto 21">
            <a:extLst>
              <a:ext uri="{FF2B5EF4-FFF2-40B4-BE49-F238E27FC236}">
                <a16:creationId xmlns:a16="http://schemas.microsoft.com/office/drawing/2014/main" id="{0E34C342-2BE5-9AFD-B8DE-60F5BF0535A0}"/>
              </a:ext>
            </a:extLst>
          </p:cNvPr>
          <p:cNvSpPr txBox="1"/>
          <p:nvPr/>
        </p:nvSpPr>
        <p:spPr>
          <a:xfrm>
            <a:off x="2926032" y="735195"/>
            <a:ext cx="1623060" cy="523220"/>
          </a:xfrm>
          <a:prstGeom prst="rect">
            <a:avLst/>
          </a:prstGeom>
          <a:noFill/>
        </p:spPr>
        <p:txBody>
          <a:bodyPr wrap="square">
            <a:spAutoFit/>
          </a:bodyPr>
          <a:lstStyle/>
          <a:p>
            <a:pPr algn="ctr"/>
            <a:r>
              <a:rPr lang="es-SV" sz="1400" dirty="0">
                <a:effectLst/>
                <a:latin typeface="Arial" panose="020B0604020202020204" pitchFamily="34" charset="0"/>
                <a:ea typeface="Times New Roman" panose="02020603050405020304" pitchFamily="18" charset="0"/>
                <a:cs typeface="Times New Roman" panose="02020603050405020304" pitchFamily="18" charset="0"/>
              </a:rPr>
              <a:t>Hugo Ibarra</a:t>
            </a:r>
            <a:br>
              <a:rPr lang="es-SV" sz="1400" dirty="0">
                <a:effectLst/>
                <a:latin typeface="Arial" panose="020B0604020202020204" pitchFamily="34" charset="0"/>
                <a:ea typeface="Times New Roman" panose="02020603050405020304" pitchFamily="18" charset="0"/>
                <a:cs typeface="Times New Roman" panose="02020603050405020304" pitchFamily="18" charset="0"/>
              </a:rPr>
            </a:br>
            <a:r>
              <a:rPr lang="es-SV" sz="1400" dirty="0">
                <a:effectLst/>
                <a:latin typeface="Arial" panose="020B0604020202020204" pitchFamily="34" charset="0"/>
                <a:ea typeface="Times New Roman" panose="02020603050405020304" pitchFamily="18" charset="0"/>
                <a:cs typeface="Times New Roman" panose="02020603050405020304" pitchFamily="18" charset="0"/>
              </a:rPr>
              <a:t>Alianza</a:t>
            </a:r>
            <a:endParaRPr lang="es-SV" dirty="0"/>
          </a:p>
        </p:txBody>
      </p:sp>
      <p:sp>
        <p:nvSpPr>
          <p:cNvPr id="23" name="CuadroTexto 22">
            <a:extLst>
              <a:ext uri="{FF2B5EF4-FFF2-40B4-BE49-F238E27FC236}">
                <a16:creationId xmlns:a16="http://schemas.microsoft.com/office/drawing/2014/main" id="{59CB6B48-3FCF-4FC1-1E6E-659C628B5C99}"/>
              </a:ext>
            </a:extLst>
          </p:cNvPr>
          <p:cNvSpPr txBox="1"/>
          <p:nvPr/>
        </p:nvSpPr>
        <p:spPr>
          <a:xfrm>
            <a:off x="4072855" y="3573504"/>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E</a:t>
            </a:r>
            <a:r>
              <a:rPr lang="es-SV" dirty="0">
                <a:latin typeface="Arial" panose="020B0604020202020204" pitchFamily="34" charset="0"/>
                <a:cs typeface="Times New Roman" panose="02020603050405020304" pitchFamily="18" charset="0"/>
              </a:rPr>
              <a:t>xpandirse</a:t>
            </a:r>
            <a:br>
              <a:rPr lang="es-SV" dirty="0">
                <a:latin typeface="Arial" panose="020B0604020202020204" pitchFamily="34" charset="0"/>
                <a:cs typeface="Times New Roman" panose="02020603050405020304" pitchFamily="18" charset="0"/>
              </a:rPr>
            </a:br>
            <a:r>
              <a:rPr lang="es-SV" dirty="0">
                <a:latin typeface="Arial" panose="020B0604020202020204" pitchFamily="34" charset="0"/>
                <a:cs typeface="Times New Roman" panose="02020603050405020304" pitchFamily="18" charset="0"/>
              </a:rPr>
              <a:t>Clientes</a:t>
            </a:r>
            <a:endParaRPr lang="es-SV" dirty="0"/>
          </a:p>
        </p:txBody>
      </p:sp>
      <p:sp>
        <p:nvSpPr>
          <p:cNvPr id="24" name="CuadroTexto 23">
            <a:extLst>
              <a:ext uri="{FF2B5EF4-FFF2-40B4-BE49-F238E27FC236}">
                <a16:creationId xmlns:a16="http://schemas.microsoft.com/office/drawing/2014/main" id="{32E76DBB-3BD8-12B7-EFE0-AA833866C9AC}"/>
              </a:ext>
            </a:extLst>
          </p:cNvPr>
          <p:cNvSpPr txBox="1"/>
          <p:nvPr/>
        </p:nvSpPr>
        <p:spPr>
          <a:xfrm>
            <a:off x="4614985" y="933713"/>
            <a:ext cx="1623060" cy="307777"/>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Propio Buffet</a:t>
            </a:r>
            <a:endParaRPr lang="es-SV" dirty="0"/>
          </a:p>
        </p:txBody>
      </p:sp>
      <p:sp>
        <p:nvSpPr>
          <p:cNvPr id="27" name="Rectángulo: esquinas redondeadas 26">
            <a:extLst>
              <a:ext uri="{FF2B5EF4-FFF2-40B4-BE49-F238E27FC236}">
                <a16:creationId xmlns:a16="http://schemas.microsoft.com/office/drawing/2014/main" id="{2EEB89EB-BB31-6C5E-695C-49A04FB2A85E}"/>
              </a:ext>
            </a:extLst>
          </p:cNvPr>
          <p:cNvSpPr/>
          <p:nvPr/>
        </p:nvSpPr>
        <p:spPr>
          <a:xfrm>
            <a:off x="6595689" y="1398261"/>
            <a:ext cx="967380" cy="4434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000" dirty="0"/>
              <a:t>1990</a:t>
            </a:r>
            <a:endParaRPr lang="es-SV" sz="2000" dirty="0"/>
          </a:p>
        </p:txBody>
      </p:sp>
      <p:sp>
        <p:nvSpPr>
          <p:cNvPr id="28" name="CuadroTexto 27">
            <a:extLst>
              <a:ext uri="{FF2B5EF4-FFF2-40B4-BE49-F238E27FC236}">
                <a16:creationId xmlns:a16="http://schemas.microsoft.com/office/drawing/2014/main" id="{DBBC2768-E184-1C3C-6C62-9DEA3FA98D44}"/>
              </a:ext>
            </a:extLst>
          </p:cNvPr>
          <p:cNvSpPr txBox="1"/>
          <p:nvPr/>
        </p:nvSpPr>
        <p:spPr>
          <a:xfrm>
            <a:off x="6267849" y="743755"/>
            <a:ext cx="1623060" cy="523220"/>
          </a:xfrm>
          <a:prstGeom prst="rect">
            <a:avLst/>
          </a:prstGeom>
          <a:noFill/>
        </p:spPr>
        <p:txBody>
          <a:bodyPr wrap="square">
            <a:spAutoFit/>
          </a:bodyPr>
          <a:lstStyle/>
          <a:p>
            <a:pPr algn="ctr"/>
            <a:r>
              <a:rPr lang="es-ES" dirty="0">
                <a:latin typeface="Arial" panose="020B0604020202020204" pitchFamily="34" charset="0"/>
                <a:cs typeface="Times New Roman" panose="02020603050405020304" pitchFamily="18" charset="0"/>
              </a:rPr>
              <a:t>Fallecimiento</a:t>
            </a:r>
            <a:br>
              <a:rPr lang="es-ES" dirty="0">
                <a:latin typeface="Arial" panose="020B0604020202020204" pitchFamily="34" charset="0"/>
                <a:cs typeface="Times New Roman" panose="02020603050405020304" pitchFamily="18" charset="0"/>
              </a:rPr>
            </a:br>
            <a:r>
              <a:rPr lang="es-ES" dirty="0">
                <a:latin typeface="Arial" panose="020B0604020202020204" pitchFamily="34" charset="0"/>
                <a:cs typeface="Times New Roman" panose="02020603050405020304" pitchFamily="18" charset="0"/>
              </a:rPr>
              <a:t>Hugo Ibarra</a:t>
            </a:r>
            <a:endParaRPr lang="es-SV" dirty="0"/>
          </a:p>
        </p:txBody>
      </p:sp>
      <p:cxnSp>
        <p:nvCxnSpPr>
          <p:cNvPr id="29" name="Conector recto 28">
            <a:extLst>
              <a:ext uri="{FF2B5EF4-FFF2-40B4-BE49-F238E27FC236}">
                <a16:creationId xmlns:a16="http://schemas.microsoft.com/office/drawing/2014/main" id="{3B1B6FC6-1663-598D-A545-04C612B8D1EB}"/>
              </a:ext>
            </a:extLst>
          </p:cNvPr>
          <p:cNvCxnSpPr/>
          <p:nvPr/>
        </p:nvCxnSpPr>
        <p:spPr>
          <a:xfrm flipV="1">
            <a:off x="7094177" y="1853792"/>
            <a:ext cx="0" cy="361884"/>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58369029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2321330" y="163420"/>
            <a:ext cx="273139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DELIMITACIONES</a:t>
            </a:r>
            <a:endParaRPr dirty="0"/>
          </a:p>
        </p:txBody>
      </p:sp>
      <p:sp>
        <p:nvSpPr>
          <p:cNvPr id="3" name="CuadroTexto 2">
            <a:extLst>
              <a:ext uri="{FF2B5EF4-FFF2-40B4-BE49-F238E27FC236}">
                <a16:creationId xmlns:a16="http://schemas.microsoft.com/office/drawing/2014/main" id="{A91C3C62-9ED0-1F67-ADBC-3007905A784D}"/>
              </a:ext>
            </a:extLst>
          </p:cNvPr>
          <p:cNvSpPr txBox="1"/>
          <p:nvPr/>
        </p:nvSpPr>
        <p:spPr>
          <a:xfrm>
            <a:off x="5578960" y="707975"/>
            <a:ext cx="3001457"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TIEMPO</a:t>
            </a:r>
          </a:p>
        </p:txBody>
      </p:sp>
      <p:sp>
        <p:nvSpPr>
          <p:cNvPr id="5" name="CuadroTexto 4">
            <a:extLst>
              <a:ext uri="{FF2B5EF4-FFF2-40B4-BE49-F238E27FC236}">
                <a16:creationId xmlns:a16="http://schemas.microsoft.com/office/drawing/2014/main" id="{41D7F2B5-62AC-058F-418A-2D2713CAA9EB}"/>
              </a:ext>
            </a:extLst>
          </p:cNvPr>
          <p:cNvSpPr txBox="1"/>
          <p:nvPr/>
        </p:nvSpPr>
        <p:spPr>
          <a:xfrm>
            <a:off x="327510" y="2172069"/>
            <a:ext cx="3359515" cy="456343"/>
          </a:xfrm>
          <a:prstGeom prst="rect">
            <a:avLst/>
          </a:prstGeom>
          <a:noFill/>
        </p:spPr>
        <p:txBody>
          <a:bodyPr wrap="square">
            <a:spAutoFit/>
          </a:bodyPr>
          <a:lstStyle/>
          <a:p>
            <a:pPr indent="180340">
              <a:lnSpc>
                <a:spcPct val="200000"/>
              </a:lnSpc>
            </a:pPr>
            <a:r>
              <a:rPr lang="es-SV" sz="1400" b="1" dirty="0">
                <a:effectLst/>
                <a:latin typeface="Montserrat Medium" panose="00000600000000000000" pitchFamily="2" charset="0"/>
                <a:ea typeface="Times New Roman" panose="02020603050405020304" pitchFamily="18" charset="0"/>
                <a:cs typeface="Times New Roman" panose="02020603050405020304" pitchFamily="18" charset="0"/>
              </a:rPr>
              <a:t>DELIMITACIÓN DEL ESPACIO</a:t>
            </a:r>
          </a:p>
        </p:txBody>
      </p:sp>
      <p:sp>
        <p:nvSpPr>
          <p:cNvPr id="7" name="CuadroTexto 6">
            <a:extLst>
              <a:ext uri="{FF2B5EF4-FFF2-40B4-BE49-F238E27FC236}">
                <a16:creationId xmlns:a16="http://schemas.microsoft.com/office/drawing/2014/main" id="{74F5EC71-0BA8-F059-3F08-71390569FA8C}"/>
              </a:ext>
            </a:extLst>
          </p:cNvPr>
          <p:cNvSpPr txBox="1"/>
          <p:nvPr/>
        </p:nvSpPr>
        <p:spPr>
          <a:xfrm>
            <a:off x="4902833" y="1164318"/>
            <a:ext cx="4218993" cy="2179892"/>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desarrollo del proyecto se llevará a cabo en el primer semestre del año 2024 y el segundo semestre del año 2024, comprendido entre el 16 de enero del año 2024 y el 30 de agosto del año 2024.</a:t>
            </a:r>
          </a:p>
        </p:txBody>
      </p:sp>
      <p:sp>
        <p:nvSpPr>
          <p:cNvPr id="9" name="CuadroTexto 8">
            <a:extLst>
              <a:ext uri="{FF2B5EF4-FFF2-40B4-BE49-F238E27FC236}">
                <a16:creationId xmlns:a16="http://schemas.microsoft.com/office/drawing/2014/main" id="{F8EE4FC3-2943-598F-98E8-9707A2A28873}"/>
              </a:ext>
            </a:extLst>
          </p:cNvPr>
          <p:cNvSpPr txBox="1"/>
          <p:nvPr/>
        </p:nvSpPr>
        <p:spPr>
          <a:xfrm>
            <a:off x="319010" y="2866237"/>
            <a:ext cx="4252990" cy="1752531"/>
          </a:xfrm>
          <a:prstGeom prst="rect">
            <a:avLst/>
          </a:prstGeom>
          <a:noFill/>
        </p:spPr>
        <p:txBody>
          <a:bodyPr wrap="square">
            <a:spAutoFit/>
          </a:bodyPr>
          <a:lstStyle/>
          <a:p>
            <a:pPr indent="180340" algn="just">
              <a:lnSpc>
                <a:spcPct val="200000"/>
              </a:lnSpc>
            </a:pPr>
            <a:r>
              <a:rPr lang="es-SV" sz="1400" dirty="0">
                <a:effectLst/>
                <a:latin typeface="Montserrat Medium" panose="00000600000000000000" pitchFamily="2" charset="0"/>
                <a:ea typeface="Times New Roman" panose="02020603050405020304" pitchFamily="18" charset="0"/>
                <a:cs typeface="Times New Roman" panose="02020603050405020304" pitchFamily="18" charset="0"/>
              </a:rPr>
              <a:t>El proyecto será desarrollado para el bufete de abogados Cartagena, el cual se encuentra ubicado en el bulevar tutunichapa 7ª av. norte. Local 2C. </a:t>
            </a:r>
          </a:p>
        </p:txBody>
      </p:sp>
      <p:pic>
        <p:nvPicPr>
          <p:cNvPr id="9218" name="Picture 2" descr="⌛ Reloj De Arena Sin Tiempo Emoji">
            <a:extLst>
              <a:ext uri="{FF2B5EF4-FFF2-40B4-BE49-F238E27FC236}">
                <a16:creationId xmlns:a16="http://schemas.microsoft.com/office/drawing/2014/main" id="{5F34C2B1-5D8E-4DA4-B45B-A20AAB81B44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09685" y="3390969"/>
            <a:ext cx="3012558" cy="158159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Gps - Iconos gratis de mapas y ubicación">
            <a:extLst>
              <a:ext uri="{FF2B5EF4-FFF2-40B4-BE49-F238E27FC236}">
                <a16:creationId xmlns:a16="http://schemas.microsoft.com/office/drawing/2014/main" id="{B65B6D18-ECCD-3BA5-35A4-265B9368C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988" y="899226"/>
            <a:ext cx="1247279" cy="124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87384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794774" y="1219325"/>
            <a:ext cx="22567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Alcances</a:t>
            </a:r>
            <a:endParaRPr sz="2400" dirty="0"/>
          </a:p>
        </p:txBody>
      </p:sp>
      <p:sp>
        <p:nvSpPr>
          <p:cNvPr id="398" name="Google Shape;398;p56"/>
          <p:cNvSpPr txBox="1">
            <a:spLocks noGrp="1"/>
          </p:cNvSpPr>
          <p:nvPr>
            <p:ph type="subTitle" idx="1"/>
          </p:nvPr>
        </p:nvSpPr>
        <p:spPr>
          <a:xfrm>
            <a:off x="794775" y="1805849"/>
            <a:ext cx="3479514" cy="2362113"/>
          </a:xfrm>
          <a:prstGeom prst="rect">
            <a:avLst/>
          </a:prstGeom>
        </p:spPr>
        <p:txBody>
          <a:bodyPr spcFirstLastPara="1" wrap="square" lIns="91425" tIns="91425" rIns="91425" bIns="91425" anchor="t" anchorCtr="0">
            <a:noAutofit/>
          </a:bodyPr>
          <a:lstStyle/>
          <a:p>
            <a:pPr marL="0" lvl="0" indent="0" algn="just"/>
            <a:r>
              <a:rPr lang="es-ES" sz="1600" dirty="0"/>
              <a:t>Proveer de herramientas tecnológicas al bufete de Abogados Cartagena, haciendo la entrega de un software funcional, el cual permita la búsqueda y almacenamiento de datos en su versión digital con respecto a los  casos gestionados por el bufete.</a:t>
            </a:r>
            <a:endParaRPr sz="1600" dirty="0"/>
          </a:p>
        </p:txBody>
      </p:sp>
      <p:pic>
        <p:nvPicPr>
          <p:cNvPr id="411" name="Google Shape;411;p56"/>
          <p:cNvPicPr preferRelativeResize="0"/>
          <p:nvPr/>
        </p:nvPicPr>
        <p:blipFill rotWithShape="1">
          <a:blip r:embed="rId4">
            <a:alphaModFix/>
          </a:blip>
          <a:srcRect r="25317"/>
          <a:stretch/>
        </p:blipFill>
        <p:spPr>
          <a:xfrm>
            <a:off x="6438325" y="2495374"/>
            <a:ext cx="2726400" cy="2632201"/>
          </a:xfrm>
          <a:prstGeom prst="rect">
            <a:avLst/>
          </a:prstGeom>
          <a:noFill/>
          <a:ln>
            <a:noFill/>
          </a:ln>
        </p:spPr>
      </p:pic>
      <p:sp>
        <p:nvSpPr>
          <p:cNvPr id="412" name="Google Shape;412;p56"/>
          <p:cNvSpPr/>
          <p:nvPr/>
        </p:nvSpPr>
        <p:spPr>
          <a:xfrm rot="-5400000">
            <a:off x="6795375" y="3126249"/>
            <a:ext cx="1484400" cy="14841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10D60F93-985C-C257-DF18-8A6F0A441161}"/>
              </a:ext>
            </a:extLst>
          </p:cNvPr>
          <p:cNvPicPr>
            <a:picLocks noChangeAspect="1"/>
          </p:cNvPicPr>
          <p:nvPr/>
        </p:nvPicPr>
        <p:blipFill>
          <a:blip r:embed="rId5">
            <a:clrChange>
              <a:clrFrom>
                <a:srgbClr val="E8E9EB"/>
              </a:clrFrom>
              <a:clrTo>
                <a:srgbClr val="E8E9EB">
                  <a:alpha val="0"/>
                </a:srgbClr>
              </a:clrTo>
            </a:clrChange>
          </a:blip>
          <a:stretch>
            <a:fillRect/>
          </a:stretch>
        </p:blipFill>
        <p:spPr>
          <a:xfrm>
            <a:off x="5055768" y="-359869"/>
            <a:ext cx="3223857" cy="3206432"/>
          </a:xfrm>
          <a:prstGeom prst="rect">
            <a:avLst/>
          </a:prstGeom>
        </p:spPr>
      </p:pic>
      <p:pic>
        <p:nvPicPr>
          <p:cNvPr id="7" name="Imagen 6">
            <a:extLst>
              <a:ext uri="{FF2B5EF4-FFF2-40B4-BE49-F238E27FC236}">
                <a16:creationId xmlns:a16="http://schemas.microsoft.com/office/drawing/2014/main" id="{35409FEC-ECC2-D3D4-9E6E-751B5BA4AC14}"/>
              </a:ext>
            </a:extLst>
          </p:cNvPr>
          <p:cNvPicPr>
            <a:picLocks noChangeAspect="1"/>
          </p:cNvPicPr>
          <p:nvPr/>
        </p:nvPicPr>
        <p:blipFill rotWithShape="1">
          <a:blip r:embed="rId6">
            <a:clrChange>
              <a:clrFrom>
                <a:srgbClr val="F6F5F5"/>
              </a:clrFrom>
              <a:clrTo>
                <a:srgbClr val="F6F5F5">
                  <a:alpha val="0"/>
                </a:srgbClr>
              </a:clrTo>
            </a:clrChange>
          </a:blip>
          <a:srcRect l="8263" t="24530" r="72200" b="46837"/>
          <a:stretch/>
        </p:blipFill>
        <p:spPr>
          <a:xfrm>
            <a:off x="4524431" y="2870209"/>
            <a:ext cx="1663751" cy="1996179"/>
          </a:xfrm>
          <a:prstGeom prst="rect">
            <a:avLst/>
          </a:prstGeom>
        </p:spPr>
      </p:pic>
      <p:pic>
        <p:nvPicPr>
          <p:cNvPr id="8" name="Imagen 7">
            <a:extLst>
              <a:ext uri="{FF2B5EF4-FFF2-40B4-BE49-F238E27FC236}">
                <a16:creationId xmlns:a16="http://schemas.microsoft.com/office/drawing/2014/main" id="{32A7E6FD-A23D-B6B1-1DAF-09A7F60D5DD4}"/>
              </a:ext>
            </a:extLst>
          </p:cNvPr>
          <p:cNvPicPr>
            <a:picLocks noChangeAspect="1"/>
          </p:cNvPicPr>
          <p:nvPr/>
        </p:nvPicPr>
        <p:blipFill rotWithShape="1">
          <a:blip r:embed="rId6">
            <a:clrChange>
              <a:clrFrom>
                <a:srgbClr val="F6F5F5"/>
              </a:clrFrom>
              <a:clrTo>
                <a:srgbClr val="F6F5F5">
                  <a:alpha val="0"/>
                </a:srgbClr>
              </a:clrTo>
            </a:clrChange>
          </a:blip>
          <a:srcRect l="30758" r="46335" b="69838"/>
          <a:stretch/>
        </p:blipFill>
        <p:spPr>
          <a:xfrm>
            <a:off x="1023558" y="-166857"/>
            <a:ext cx="1647024" cy="1775289"/>
          </a:xfrm>
          <a:prstGeom prst="rect">
            <a:avLst/>
          </a:prstGeom>
        </p:spPr>
      </p:pic>
    </p:spTree>
    <p:extLst>
      <p:ext uri="{BB962C8B-B14F-4D97-AF65-F5344CB8AC3E}">
        <p14:creationId xmlns:p14="http://schemas.microsoft.com/office/powerpoint/2010/main" val="924173986"/>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par>
                                <p:cTn id="8" presetID="10" presetClass="entr" presetSubtype="0" fill="hold" nodeType="withEffect">
                                  <p:stCondLst>
                                    <p:cond delay="0"/>
                                  </p:stCondLst>
                                  <p:childTnLst>
                                    <p:set>
                                      <p:cBhvr>
                                        <p:cTn id="9" dur="1" fill="hold">
                                          <p:stCondLst>
                                            <p:cond delay="0"/>
                                          </p:stCondLst>
                                        </p:cTn>
                                        <p:tgtEl>
                                          <p:spTgt spid="398"/>
                                        </p:tgtEl>
                                        <p:attrNameLst>
                                          <p:attrName>style.visibility</p:attrName>
                                        </p:attrNameLst>
                                      </p:cBhvr>
                                      <p:to>
                                        <p:strVal val="visible"/>
                                      </p:to>
                                    </p:set>
                                    <p:animEffect transition="in" filter="fade">
                                      <p:cBhvr>
                                        <p:cTn id="10" dur="1000"/>
                                        <p:tgtEl>
                                          <p:spTgt spid="3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1"/>
                                        </p:tgtEl>
                                        <p:attrNameLst>
                                          <p:attrName>style.visibility</p:attrName>
                                        </p:attrNameLst>
                                      </p:cBhvr>
                                      <p:to>
                                        <p:strVal val="visible"/>
                                      </p:to>
                                    </p:set>
                                    <p:animEffect transition="in" filter="fade">
                                      <p:cBhvr>
                                        <p:cTn id="15" dur="1000"/>
                                        <p:tgtEl>
                                          <p:spTgt spid="411"/>
                                        </p:tgtEl>
                                      </p:cBhvr>
                                    </p:animEffect>
                                  </p:childTnLst>
                                </p:cTn>
                              </p:par>
                              <p:par>
                                <p:cTn id="16" presetID="10" presetClass="entr" presetSubtype="0" fill="hold" nodeType="withEffect">
                                  <p:stCondLst>
                                    <p:cond delay="0"/>
                                  </p:stCondLst>
                                  <p:childTnLst>
                                    <p:set>
                                      <p:cBhvr>
                                        <p:cTn id="17" dur="1" fill="hold">
                                          <p:stCondLst>
                                            <p:cond delay="0"/>
                                          </p:stCondLst>
                                        </p:cTn>
                                        <p:tgtEl>
                                          <p:spTgt spid="412"/>
                                        </p:tgtEl>
                                        <p:attrNameLst>
                                          <p:attrName>style.visibility</p:attrName>
                                        </p:attrNameLst>
                                      </p:cBhvr>
                                      <p:to>
                                        <p:strVal val="visible"/>
                                      </p:to>
                                    </p:set>
                                    <p:animEffect transition="in" filter="fade">
                                      <p:cBhvr>
                                        <p:cTn id="18" dur="1000"/>
                                        <p:tgtEl>
                                          <p:spTgt spid="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55">
            <a:hlinkClick r:id="rId3" action="ppaction://hlinksldjump"/>
          </p:cNvPr>
          <p:cNvSpPr txBox="1">
            <a:spLocks noGrp="1"/>
          </p:cNvSpPr>
          <p:nvPr>
            <p:ph type="title"/>
          </p:nvPr>
        </p:nvSpPr>
        <p:spPr>
          <a:xfrm>
            <a:off x="954621" y="464401"/>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SV" sz="2800" dirty="0"/>
              <a:t>JUSTIFICACION</a:t>
            </a:r>
          </a:p>
        </p:txBody>
      </p:sp>
      <p:sp>
        <p:nvSpPr>
          <p:cNvPr id="2" name="Rectángulo 1">
            <a:extLst>
              <a:ext uri="{FF2B5EF4-FFF2-40B4-BE49-F238E27FC236}">
                <a16:creationId xmlns:a16="http://schemas.microsoft.com/office/drawing/2014/main" id="{DB6E5977-9490-E664-CF80-99FF6FACCF80}"/>
              </a:ext>
            </a:extLst>
          </p:cNvPr>
          <p:cNvSpPr/>
          <p:nvPr/>
        </p:nvSpPr>
        <p:spPr>
          <a:xfrm>
            <a:off x="5271058" y="1826072"/>
            <a:ext cx="3203090" cy="25986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Búsqueda.</a:t>
            </a:r>
          </a:p>
          <a:p>
            <a:pPr marL="285750" indent="-285750">
              <a:lnSpc>
                <a:spcPct val="150000"/>
              </a:lnSpc>
              <a:buFont typeface="Wingdings" panose="05000000000000000000" pitchFamily="2" charset="2"/>
              <a:buChar char="ü"/>
            </a:pPr>
            <a:r>
              <a:rPr lang="es-ES" sz="1800" dirty="0">
                <a:solidFill>
                  <a:schemeClr val="bg2"/>
                </a:solidFill>
                <a:latin typeface="Montserrat Medium" panose="00000600000000000000" pitchFamily="2" charset="0"/>
              </a:rPr>
              <a:t>Espacio de almacenamiento.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Backups.</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Seguridad.</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Atención al cliente.</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Creación de documentos a mano.</a:t>
            </a:r>
          </a:p>
          <a:p>
            <a:pPr marL="285750" indent="-285750">
              <a:lnSpc>
                <a:spcPct val="150000"/>
              </a:lnSpc>
              <a:buFont typeface="Wingdings" panose="05000000000000000000" pitchFamily="2" charset="2"/>
              <a:buChar char="ü"/>
            </a:pPr>
            <a:r>
              <a:rPr lang="es-SV" sz="1800" dirty="0">
                <a:solidFill>
                  <a:schemeClr val="bg2"/>
                </a:solidFill>
                <a:latin typeface="Montserrat Medium" panose="00000600000000000000" pitchFamily="2" charset="0"/>
              </a:rPr>
              <a:t>Categorización de documentos.</a:t>
            </a:r>
          </a:p>
          <a:p>
            <a:pPr marL="285750" indent="-285750">
              <a:buFontTx/>
              <a:buChar char="-"/>
            </a:pPr>
            <a:endParaRPr lang="es-SV" sz="1600" b="1" dirty="0">
              <a:solidFill>
                <a:schemeClr val="bg2"/>
              </a:solidFill>
            </a:endParaRPr>
          </a:p>
          <a:p>
            <a:pPr marL="285750" indent="-285750" algn="ctr">
              <a:buFontTx/>
              <a:buChar char="-"/>
            </a:pPr>
            <a:endParaRPr lang="es-SV" dirty="0">
              <a:solidFill>
                <a:schemeClr val="bg2"/>
              </a:solidFill>
            </a:endParaRPr>
          </a:p>
          <a:p>
            <a:pPr marL="285750" indent="-285750" algn="ctr">
              <a:buFontTx/>
              <a:buChar char="-"/>
            </a:pPr>
            <a:endParaRPr lang="es-SV" dirty="0">
              <a:solidFill>
                <a:schemeClr val="bg2"/>
              </a:solidFill>
            </a:endParaRPr>
          </a:p>
        </p:txBody>
      </p:sp>
      <p:pic>
        <p:nvPicPr>
          <p:cNvPr id="7" name="Imagen 6">
            <a:extLst>
              <a:ext uri="{FF2B5EF4-FFF2-40B4-BE49-F238E27FC236}">
                <a16:creationId xmlns:a16="http://schemas.microsoft.com/office/drawing/2014/main" id="{D3B94730-1D30-2ED7-0AE1-BAFC42CDB156}"/>
              </a:ext>
            </a:extLst>
          </p:cNvPr>
          <p:cNvPicPr>
            <a:picLocks noChangeAspect="1"/>
          </p:cNvPicPr>
          <p:nvPr/>
        </p:nvPicPr>
        <p:blipFill>
          <a:blip r:embed="rId4"/>
          <a:stretch>
            <a:fillRect/>
          </a:stretch>
        </p:blipFill>
        <p:spPr>
          <a:xfrm>
            <a:off x="0" y="1996193"/>
            <a:ext cx="3622667" cy="3147307"/>
          </a:xfrm>
          <a:prstGeom prst="rect">
            <a:avLst/>
          </a:prstGeom>
        </p:spPr>
      </p:pic>
      <p:pic>
        <p:nvPicPr>
          <p:cNvPr id="2052" name="Picture 4" descr="Iconos de Vector de base de datos 171831 Vector en Vecteezy">
            <a:extLst>
              <a:ext uri="{FF2B5EF4-FFF2-40B4-BE49-F238E27FC236}">
                <a16:creationId xmlns:a16="http://schemas.microsoft.com/office/drawing/2014/main" id="{5CDD7062-C7C1-028E-41C2-3BFE5BA9EBE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4418" y="949201"/>
            <a:ext cx="4167582" cy="357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969392"/>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61"/>
          <p:cNvSpPr txBox="1">
            <a:spLocks noGrp="1"/>
          </p:cNvSpPr>
          <p:nvPr>
            <p:ph type="title"/>
          </p:nvPr>
        </p:nvSpPr>
        <p:spPr>
          <a:xfrm>
            <a:off x="3530009" y="590801"/>
            <a:ext cx="5276763"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solidFill>
                  <a:schemeClr val="dk2"/>
                </a:solidFill>
              </a:rPr>
              <a:t>OBJETIVO</a:t>
            </a:r>
            <a:r>
              <a:rPr lang="en" sz="3200" dirty="0">
                <a:solidFill>
                  <a:schemeClr val="bg1">
                    <a:lumMod val="25000"/>
                  </a:schemeClr>
                </a:solidFill>
              </a:rPr>
              <a:t> </a:t>
            </a:r>
            <a:r>
              <a:rPr lang="en" sz="2800" dirty="0">
                <a:solidFill>
                  <a:schemeClr val="dk2"/>
                </a:solidFill>
              </a:rPr>
              <a:t>GENERAL</a:t>
            </a:r>
            <a:endParaRPr sz="2800" dirty="0">
              <a:solidFill>
                <a:schemeClr val="dk2"/>
              </a:solidFill>
            </a:endParaRPr>
          </a:p>
        </p:txBody>
      </p:sp>
      <p:sp>
        <p:nvSpPr>
          <p:cNvPr id="446" name="Google Shape;446;p61"/>
          <p:cNvSpPr txBox="1">
            <a:spLocks noGrp="1"/>
          </p:cNvSpPr>
          <p:nvPr>
            <p:ph type="subTitle" idx="1"/>
          </p:nvPr>
        </p:nvSpPr>
        <p:spPr>
          <a:xfrm>
            <a:off x="5252484" y="1763205"/>
            <a:ext cx="3554288" cy="2638673"/>
          </a:xfrm>
          <a:prstGeom prst="rect">
            <a:avLst/>
          </a:prstGeom>
        </p:spPr>
        <p:txBody>
          <a:bodyPr spcFirstLastPara="1" wrap="square" lIns="91425" tIns="91425" rIns="91425" bIns="91425" anchor="t" anchorCtr="0">
            <a:noAutofit/>
          </a:bodyPr>
          <a:lstStyle/>
          <a:p>
            <a:pPr marL="0" indent="0" algn="just"/>
            <a:r>
              <a:rPr lang="es-SV" dirty="0"/>
              <a:t>Diseñar e instalar una plataforma web de gestión documental basada en Python con API-REST, que permita optimizar la búsqueda, almacenamiento y registros de documentos escaneados para el bufete de abogados Cartagena.</a:t>
            </a:r>
          </a:p>
          <a:p>
            <a:pPr marL="0" lvl="0" indent="0" algn="ctr" rtl="0">
              <a:spcBef>
                <a:spcPts val="0"/>
              </a:spcBef>
              <a:spcAft>
                <a:spcPts val="0"/>
              </a:spcAft>
              <a:buNone/>
            </a:pPr>
            <a:endParaRPr dirty="0"/>
          </a:p>
        </p:txBody>
      </p:sp>
      <p:pic>
        <p:nvPicPr>
          <p:cNvPr id="4098" name="Picture 2" descr="Objetivos de una empresa: concepto, tipos y sus características">
            <a:extLst>
              <a:ext uri="{FF2B5EF4-FFF2-40B4-BE49-F238E27FC236}">
                <a16:creationId xmlns:a16="http://schemas.microsoft.com/office/drawing/2014/main" id="{E439C297-2440-2AEA-DC98-B85DBB67392B}"/>
              </a:ext>
            </a:extLst>
          </p:cNvPr>
          <p:cNvPicPr>
            <a:picLocks noChangeAspect="1" noChangeArrowheads="1"/>
          </p:cNvPicPr>
          <p:nvPr/>
        </p:nvPicPr>
        <p:blipFill>
          <a:blip r:embed="rId4">
            <a:clrChange>
              <a:clrFrom>
                <a:srgbClr val="FCFBF6"/>
              </a:clrFrom>
              <a:clrTo>
                <a:srgbClr val="FCFBF6">
                  <a:alpha val="0"/>
                </a:srgbClr>
              </a:clrTo>
            </a:clrChange>
            <a:extLst>
              <a:ext uri="{28A0092B-C50C-407E-A947-70E740481C1C}">
                <a14:useLocalDpi xmlns:a14="http://schemas.microsoft.com/office/drawing/2010/main" val="0"/>
              </a:ext>
            </a:extLst>
          </a:blip>
          <a:srcRect/>
          <a:stretch>
            <a:fillRect/>
          </a:stretch>
        </p:blipFill>
        <p:spPr bwMode="auto">
          <a:xfrm>
            <a:off x="1073032" y="1612382"/>
            <a:ext cx="4158188" cy="29403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par>
                                <p:cTn id="8" presetID="10" presetClass="entr" presetSubtype="0" fill="hold" nodeType="withEffect">
                                  <p:stCondLst>
                                    <p:cond delay="0"/>
                                  </p:stCondLst>
                                  <p:childTnLst>
                                    <p:set>
                                      <p:cBhvr>
                                        <p:cTn id="9" dur="1" fill="hold">
                                          <p:stCondLst>
                                            <p:cond delay="0"/>
                                          </p:stCondLst>
                                        </p:cTn>
                                        <p:tgtEl>
                                          <p:spTgt spid="446"/>
                                        </p:tgtEl>
                                        <p:attrNameLst>
                                          <p:attrName>style.visibility</p:attrName>
                                        </p:attrNameLst>
                                      </p:cBhvr>
                                      <p:to>
                                        <p:strVal val="visible"/>
                                      </p:to>
                                    </p:set>
                                    <p:animEffect transition="in" filter="fade">
                                      <p:cBhvr>
                                        <p:cTn id="10" dur="1000"/>
                                        <p:tgtEl>
                                          <p:spTgt spid="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2FE0224-C681-79D3-D0CD-4EDF9A84819B}"/>
              </a:ext>
            </a:extLst>
          </p:cNvPr>
          <p:cNvSpPr>
            <a:spLocks noGrp="1"/>
          </p:cNvSpPr>
          <p:nvPr>
            <p:ph type="title" idx="2"/>
          </p:nvPr>
        </p:nvSpPr>
        <p:spPr>
          <a:xfrm>
            <a:off x="1945758" y="370263"/>
            <a:ext cx="7049386" cy="841800"/>
          </a:xfrm>
        </p:spPr>
        <p:txBody>
          <a:bodyPr/>
          <a:lstStyle/>
          <a:p>
            <a:r>
              <a:rPr lang="es-ES" sz="3200" dirty="0"/>
              <a:t>OBJETIVOS ESPECÍFICOS</a:t>
            </a:r>
            <a:endParaRPr lang="es-SV" sz="3200" dirty="0"/>
          </a:p>
        </p:txBody>
      </p:sp>
      <p:sp>
        <p:nvSpPr>
          <p:cNvPr id="4" name="Subtítulo 3">
            <a:extLst>
              <a:ext uri="{FF2B5EF4-FFF2-40B4-BE49-F238E27FC236}">
                <a16:creationId xmlns:a16="http://schemas.microsoft.com/office/drawing/2014/main" id="{0ABBC55C-805B-5B9C-3575-904960C9215A}"/>
              </a:ext>
            </a:extLst>
          </p:cNvPr>
          <p:cNvSpPr>
            <a:spLocks noGrp="1"/>
          </p:cNvSpPr>
          <p:nvPr>
            <p:ph type="subTitle" idx="1"/>
          </p:nvPr>
        </p:nvSpPr>
        <p:spPr>
          <a:xfrm>
            <a:off x="5651204" y="1256318"/>
            <a:ext cx="2724949" cy="3512441"/>
          </a:xfrm>
        </p:spPr>
        <p:txBody>
          <a:bodyPr/>
          <a:lstStyle/>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Identificar </a:t>
            </a: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Analizar.</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Examinar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Desarrollar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Diseñar </a:t>
            </a:r>
            <a:endParaRPr lang="es-SV" dirty="0">
              <a:latin typeface="Montserrat Medium" panose="00000600000000000000" pitchFamily="2" charset="0"/>
              <a:ea typeface="Times New Roman" panose="02020603050405020304" pitchFamily="18" charset="0"/>
              <a:cs typeface="Times New Roman" panose="02020603050405020304" pitchFamily="18" charset="0"/>
            </a:endParaRPr>
          </a:p>
          <a:p>
            <a:pPr marL="742950" indent="-285750" algn="just">
              <a:lnSpc>
                <a:spcPct val="200000"/>
              </a:lnSpc>
              <a:buFont typeface="Wingdings" panose="05000000000000000000" pitchFamily="2" charset="2"/>
              <a:buChar char="ü"/>
            </a:pPr>
            <a:r>
              <a:rPr lang="es-SV" dirty="0">
                <a:effectLst/>
                <a:latin typeface="Montserrat Medium" panose="00000600000000000000" pitchFamily="2" charset="0"/>
                <a:ea typeface="Times New Roman" panose="02020603050405020304" pitchFamily="18" charset="0"/>
                <a:cs typeface="Times New Roman" panose="02020603050405020304" pitchFamily="18" charset="0"/>
              </a:rPr>
              <a:t>Instalación</a:t>
            </a:r>
            <a:endParaRPr lang="es-SV" dirty="0">
              <a:latin typeface="Montserrat Medium" panose="00000600000000000000" pitchFamily="2" charset="0"/>
            </a:endParaRPr>
          </a:p>
        </p:txBody>
      </p:sp>
      <p:pic>
        <p:nvPicPr>
          <p:cNvPr id="5" name="Imagen 4">
            <a:extLst>
              <a:ext uri="{FF2B5EF4-FFF2-40B4-BE49-F238E27FC236}">
                <a16:creationId xmlns:a16="http://schemas.microsoft.com/office/drawing/2014/main" id="{F5248AA7-C80A-9DFD-E15B-79625DD7625D}"/>
              </a:ext>
            </a:extLst>
          </p:cNvPr>
          <p:cNvPicPr>
            <a:picLocks noChangeAspect="1"/>
          </p:cNvPicPr>
          <p:nvPr/>
        </p:nvPicPr>
        <p:blipFill>
          <a:blip r:embed="rId2"/>
          <a:stretch>
            <a:fillRect/>
          </a:stretch>
        </p:blipFill>
        <p:spPr>
          <a:xfrm>
            <a:off x="1541722" y="1260796"/>
            <a:ext cx="3562710" cy="3662078"/>
          </a:xfrm>
          <a:prstGeom prst="rect">
            <a:avLst/>
          </a:prstGeom>
        </p:spPr>
      </p:pic>
      <p:pic>
        <p:nvPicPr>
          <p:cNvPr id="3076" name="Picture 4" descr="Check List free vector icons designed by Freepik | Vector icon design, Free  icons, Vector free">
            <a:extLst>
              <a:ext uri="{FF2B5EF4-FFF2-40B4-BE49-F238E27FC236}">
                <a16:creationId xmlns:a16="http://schemas.microsoft.com/office/drawing/2014/main" id="{5FBA0DBA-7852-9E49-B9E0-4AEE39B9387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88494" y="1389442"/>
            <a:ext cx="3255147" cy="3255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48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5" name="Google Shape;455;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FUNDAMENTACION TEORICA</a:t>
            </a:r>
          </a:p>
        </p:txBody>
      </p:sp>
      <p:sp>
        <p:nvSpPr>
          <p:cNvPr id="456" name="Google Shape;456;p62"/>
          <p:cNvSpPr txBox="1"/>
          <p:nvPr/>
        </p:nvSpPr>
        <p:spPr>
          <a:xfrm>
            <a:off x="381384" y="1537441"/>
            <a:ext cx="4190616" cy="2694318"/>
          </a:xfrm>
          <a:prstGeom prst="rect">
            <a:avLst/>
          </a:prstGeom>
          <a:noFill/>
          <a:ln>
            <a:noFill/>
          </a:ln>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Gestión documental</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Norma ISO 15489, ISO 27001</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Definición de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Organización de los Bufete.</a:t>
            </a:r>
          </a:p>
          <a:p>
            <a:pPr marL="285750" lvl="0" indent="-285750" algn="just" rtl="0">
              <a:lnSpc>
                <a:spcPct val="150000"/>
              </a:lnSpc>
              <a:spcBef>
                <a:spcPts val="0"/>
              </a:spcBef>
              <a:spcAft>
                <a:spcPts val="0"/>
              </a:spcAft>
              <a:buFont typeface="Wingdings" panose="05000000000000000000" pitchFamily="2" charset="2"/>
              <a:buChar char="ü"/>
            </a:pPr>
            <a:r>
              <a:rPr lang="es-ES" sz="2000" dirty="0">
                <a:solidFill>
                  <a:schemeClr val="dk2"/>
                </a:solidFill>
                <a:latin typeface="Montserrat Medium"/>
                <a:ea typeface="Montserrat Medium"/>
                <a:cs typeface="Montserrat Medium"/>
                <a:sym typeface="Montserrat Medium"/>
              </a:rPr>
              <a:t>Áreas legales.</a:t>
            </a:r>
          </a:p>
        </p:txBody>
      </p:sp>
      <p:pic>
        <p:nvPicPr>
          <p:cNvPr id="4098" name="Picture 2" descr="Ley - Iconos gratis de seguridad">
            <a:extLst>
              <a:ext uri="{FF2B5EF4-FFF2-40B4-BE49-F238E27FC236}">
                <a16:creationId xmlns:a16="http://schemas.microsoft.com/office/drawing/2014/main" id="{0CF4CB9F-D2EC-8DFC-6754-A8708FAC3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7546" y="1368599"/>
            <a:ext cx="2597345" cy="25973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7" name="Google Shape;517;p65"/>
          <p:cNvSpPr txBox="1">
            <a:spLocks noGrp="1"/>
          </p:cNvSpPr>
          <p:nvPr>
            <p:ph type="title"/>
          </p:nvPr>
        </p:nvSpPr>
        <p:spPr>
          <a:xfrm>
            <a:off x="72005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TIPO DE INVESTIGACION</a:t>
            </a:r>
          </a:p>
        </p:txBody>
      </p:sp>
      <p:sp>
        <p:nvSpPr>
          <p:cNvPr id="530" name="Google Shape;530;p65"/>
          <p:cNvSpPr txBox="1"/>
          <p:nvPr/>
        </p:nvSpPr>
        <p:spPr>
          <a:xfrm>
            <a:off x="422595" y="1949985"/>
            <a:ext cx="3717267" cy="1751681"/>
          </a:xfrm>
          <a:prstGeom prst="rect">
            <a:avLst/>
          </a:prstGeom>
          <a:noFill/>
          <a:ln>
            <a:noFill/>
          </a:ln>
        </p:spPr>
        <p:txBody>
          <a:bodyPr spcFirstLastPara="1" wrap="square" lIns="91425" tIns="91425" rIns="91425" bIns="91425" anchor="b" anchorCtr="0">
            <a:noAutofit/>
          </a:bodyPr>
          <a:lstStyle/>
          <a:p>
            <a:pPr lvl="0" algn="just">
              <a:lnSpc>
                <a:spcPct val="150000"/>
              </a:lnSpc>
            </a:pPr>
            <a:r>
              <a:rPr lang="es-ES" sz="1800" dirty="0">
                <a:solidFill>
                  <a:schemeClr val="dk2"/>
                </a:solidFill>
                <a:latin typeface="Montserrat Medium" panose="00000600000000000000" pitchFamily="2" charset="0"/>
                <a:ea typeface="Montserrat ExtraBold"/>
                <a:cs typeface="Montserrat ExtraBold"/>
                <a:sym typeface="Montserrat ExtraBold"/>
              </a:rPr>
              <a:t>Investigación cualitativa con el objetivo de analizar el rendimiento de búsqueda y almacenamiento de documentos jurídicos.</a:t>
            </a:r>
            <a:endParaRPr sz="1800" dirty="0">
              <a:solidFill>
                <a:schemeClr val="dk2"/>
              </a:solidFill>
              <a:latin typeface="Montserrat Medium" panose="00000600000000000000" pitchFamily="2" charset="0"/>
              <a:ea typeface="Montserrat ExtraBold"/>
              <a:cs typeface="Montserrat ExtraBold"/>
              <a:sym typeface="Montserrat ExtraBold"/>
            </a:endParaRPr>
          </a:p>
        </p:txBody>
      </p:sp>
      <p:pic>
        <p:nvPicPr>
          <p:cNvPr id="5122" name="Picture 2" descr="estilo de icono de investigación 8746997 Vector en Vecteezy">
            <a:extLst>
              <a:ext uri="{FF2B5EF4-FFF2-40B4-BE49-F238E27FC236}">
                <a16:creationId xmlns:a16="http://schemas.microsoft.com/office/drawing/2014/main" id="{2BF4C555-6292-8E90-94F9-4D2008CBBFA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48270" y="1567611"/>
            <a:ext cx="2516428" cy="25164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0"/>
                                        </p:tgtEl>
                                        <p:attrNameLst>
                                          <p:attrName>style.visibility</p:attrName>
                                        </p:attrNameLst>
                                      </p:cBhvr>
                                      <p:to>
                                        <p:strVal val="visible"/>
                                      </p:to>
                                    </p:set>
                                    <p:animEffect transition="in" filter="fade">
                                      <p:cBhvr>
                                        <p:cTn id="7" dur="1000"/>
                                        <p:tgtEl>
                                          <p:spTgt spid="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9" name="Google Shape;539;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2400" dirty="0"/>
              <a:t>TÉCNICAS E INSTRUMENTOS PARA LA RECOLECCIÓN DE DATOS</a:t>
            </a:r>
            <a:endParaRPr lang="es-SV" sz="2400" dirty="0"/>
          </a:p>
        </p:txBody>
      </p:sp>
      <p:sp>
        <p:nvSpPr>
          <p:cNvPr id="540" name="Google Shape;540;p66"/>
          <p:cNvSpPr txBox="1"/>
          <p:nvPr/>
        </p:nvSpPr>
        <p:spPr>
          <a:xfrm>
            <a:off x="400392" y="1649517"/>
            <a:ext cx="2894916" cy="1164367"/>
          </a:xfrm>
          <a:prstGeom prst="rect">
            <a:avLst/>
          </a:prstGeom>
          <a:noFill/>
          <a:ln>
            <a:noFill/>
          </a:ln>
        </p:spPr>
        <p:txBody>
          <a:bodyPr spcFirstLastPara="1" wrap="square" lIns="91425" tIns="91425" rIns="91425" bIns="91425" anchor="ctr" anchorCtr="0">
            <a:noAutofit/>
          </a:bodyPr>
          <a:lstStyle/>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Entrevista.</a:t>
            </a:r>
          </a:p>
          <a:p>
            <a:pPr marL="342900" lvl="0" indent="-342900" algn="just" rtl="0">
              <a:lnSpc>
                <a:spcPct val="150000"/>
              </a:lnSpc>
              <a:spcBef>
                <a:spcPts val="0"/>
              </a:spcBef>
              <a:spcAft>
                <a:spcPts val="0"/>
              </a:spcAft>
              <a:buFont typeface="Wingdings" panose="05000000000000000000" pitchFamily="2" charset="2"/>
              <a:buChar char="ü"/>
            </a:pPr>
            <a:r>
              <a:rPr lang="en" sz="2400" dirty="0">
                <a:solidFill>
                  <a:schemeClr val="dk2"/>
                </a:solidFill>
                <a:latin typeface="Montserrat Medium"/>
                <a:ea typeface="Montserrat Medium"/>
                <a:cs typeface="Montserrat Medium"/>
                <a:sym typeface="Montserrat Medium"/>
              </a:rPr>
              <a:t>Observación. </a:t>
            </a:r>
            <a:endParaRPr sz="2400" dirty="0">
              <a:solidFill>
                <a:schemeClr val="dk2"/>
              </a:solidFill>
              <a:latin typeface="Montserrat Medium"/>
              <a:ea typeface="Montserrat Medium"/>
              <a:cs typeface="Montserrat Medium"/>
              <a:sym typeface="Montserrat Medium"/>
            </a:endParaRPr>
          </a:p>
        </p:txBody>
      </p:sp>
      <p:pic>
        <p:nvPicPr>
          <p:cNvPr id="6150" name="Picture 6" descr="Cómo realizar una entrevista de selección efectiva para encontrar al mejor  talento. - Evalart">
            <a:extLst>
              <a:ext uri="{FF2B5EF4-FFF2-40B4-BE49-F238E27FC236}">
                <a16:creationId xmlns:a16="http://schemas.microsoft.com/office/drawing/2014/main" id="{42515992-2903-8087-7915-FC80E99ADD4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3184" y="731375"/>
            <a:ext cx="3750816" cy="30006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Visión - Iconos gratis de interfaz">
            <a:extLst>
              <a:ext uri="{FF2B5EF4-FFF2-40B4-BE49-F238E27FC236}">
                <a16:creationId xmlns:a16="http://schemas.microsoft.com/office/drawing/2014/main" id="{FF0B0B30-6832-7460-4811-2190E890A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3277" y="2343593"/>
            <a:ext cx="2799907" cy="27999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4430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TEMA</a:t>
            </a:r>
            <a:endParaRPr sz="4400" b="1" dirty="0"/>
          </a:p>
        </p:txBody>
      </p:sp>
      <p:sp>
        <p:nvSpPr>
          <p:cNvPr id="365" name="Google Shape;365;p53"/>
          <p:cNvSpPr txBox="1">
            <a:spLocks/>
          </p:cNvSpPr>
          <p:nvPr/>
        </p:nvSpPr>
        <p:spPr>
          <a:xfrm>
            <a:off x="203907" y="1895149"/>
            <a:ext cx="5620607"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marL="0" indent="0"/>
            <a:r>
              <a:rPr lang="es-ES" sz="1800" dirty="0"/>
              <a:t>Diseño e instalación de una plataforma web de gestión documental basado en Python con API-REST, que contribuya a la búsqueda de información y registro de documentos escaneados para el bufete de abogados Cartagena</a:t>
            </a:r>
          </a:p>
        </p:txBody>
      </p:sp>
      <p:pic>
        <p:nvPicPr>
          <p:cNvPr id="1026" name="Picture 2" descr="Desarrollo web - Iconos gratis de seo y web">
            <a:extLst>
              <a:ext uri="{FF2B5EF4-FFF2-40B4-BE49-F238E27FC236}">
                <a16:creationId xmlns:a16="http://schemas.microsoft.com/office/drawing/2014/main" id="{26477962-A33C-C4FF-80EE-D66490D365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7615" y="979308"/>
            <a:ext cx="2019074" cy="20190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0EB5856-4FFE-6961-B616-2C38DB240C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311" y="3705521"/>
            <a:ext cx="1055428" cy="11564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Requerimientos</a:t>
            </a:r>
            <a:endParaRPr sz="3600" dirty="0"/>
          </a:p>
        </p:txBody>
      </p:sp>
      <p:pic>
        <p:nvPicPr>
          <p:cNvPr id="5" name="Imagen 4">
            <a:extLst>
              <a:ext uri="{FF2B5EF4-FFF2-40B4-BE49-F238E27FC236}">
                <a16:creationId xmlns:a16="http://schemas.microsoft.com/office/drawing/2014/main" id="{1D25859F-75CD-DE1C-77F9-20CE52C9103B}"/>
              </a:ext>
            </a:extLst>
          </p:cNvPr>
          <p:cNvPicPr>
            <a:picLocks noChangeAspect="1"/>
          </p:cNvPicPr>
          <p:nvPr/>
        </p:nvPicPr>
        <p:blipFill>
          <a:blip r:embed="rId3"/>
          <a:stretch>
            <a:fillRect/>
          </a:stretch>
        </p:blipFill>
        <p:spPr>
          <a:xfrm>
            <a:off x="2451825" y="1261754"/>
            <a:ext cx="5972175" cy="3667125"/>
          </a:xfrm>
          <a:prstGeom prst="rect">
            <a:avLst/>
          </a:prstGeom>
        </p:spPr>
      </p:pic>
      <p:pic>
        <p:nvPicPr>
          <p:cNvPr id="1030" name="Picture 6" descr="Proveedores - Salesianos Algeciras">
            <a:extLst>
              <a:ext uri="{FF2B5EF4-FFF2-40B4-BE49-F238E27FC236}">
                <a16:creationId xmlns:a16="http://schemas.microsoft.com/office/drawing/2014/main" id="{2A0DCE75-9841-6352-EC8B-7D458F660F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946" y="2280237"/>
            <a:ext cx="1343463" cy="1630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1" name="Google Shape;571;p6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Requerimientos</a:t>
            </a:r>
            <a:endParaRPr sz="3600" dirty="0"/>
          </a:p>
        </p:txBody>
      </p:sp>
      <p:sp>
        <p:nvSpPr>
          <p:cNvPr id="574" name="Google Shape;574;p67"/>
          <p:cNvSpPr txBox="1">
            <a:spLocks noGrp="1"/>
          </p:cNvSpPr>
          <p:nvPr>
            <p:ph type="subTitle" idx="3"/>
          </p:nvPr>
        </p:nvSpPr>
        <p:spPr>
          <a:xfrm>
            <a:off x="2596869" y="1178954"/>
            <a:ext cx="4861800" cy="1467857"/>
          </a:xfrm>
          <a:prstGeom prst="rect">
            <a:avLst/>
          </a:prstGeom>
        </p:spPr>
        <p:txBody>
          <a:bodyPr spcFirstLastPara="1" wrap="square" lIns="91425" tIns="91425" rIns="91425" bIns="91425" anchor="t" anchorCtr="0">
            <a:noAutofit/>
          </a:bodyPr>
          <a:lstStyle/>
          <a:p>
            <a:pPr marL="285750" lvl="0" indent="-285750" algn="just" rtl="0">
              <a:lnSpc>
                <a:spcPct val="150000"/>
              </a:lnSpc>
              <a:spcBef>
                <a:spcPts val="0"/>
              </a:spcBef>
              <a:spcAft>
                <a:spcPts val="0"/>
              </a:spcAft>
              <a:buFont typeface="Wingdings" panose="05000000000000000000" pitchFamily="2" charset="2"/>
              <a:buChar char="ü"/>
            </a:pPr>
            <a:r>
              <a:rPr lang="es-ES" sz="2400" dirty="0"/>
              <a:t>Recursos Humanos.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Tecnológicos.</a:t>
            </a:r>
          </a:p>
          <a:p>
            <a:pPr marL="285750" lvl="0" indent="-285750" algn="just" rtl="0">
              <a:lnSpc>
                <a:spcPct val="150000"/>
              </a:lnSpc>
              <a:spcBef>
                <a:spcPts val="0"/>
              </a:spcBef>
              <a:spcAft>
                <a:spcPts val="0"/>
              </a:spcAft>
              <a:buFont typeface="Wingdings" panose="05000000000000000000" pitchFamily="2" charset="2"/>
              <a:buChar char="ü"/>
            </a:pPr>
            <a:r>
              <a:rPr lang="es-ES" sz="2400" dirty="0"/>
              <a:t>Recursos Materiales.</a:t>
            </a:r>
          </a:p>
        </p:txBody>
      </p:sp>
      <p:pic>
        <p:nvPicPr>
          <p:cNvPr id="7170" name="Picture 2" descr="Recursos humanos - Iconos gratis de usuario">
            <a:extLst>
              <a:ext uri="{FF2B5EF4-FFF2-40B4-BE49-F238E27FC236}">
                <a16:creationId xmlns:a16="http://schemas.microsoft.com/office/drawing/2014/main" id="{B15575C0-DF93-9E6B-6FC5-44B9F0A6C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37" y="3124293"/>
            <a:ext cx="1467857" cy="14678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Digital - Iconos gratis de tecnología">
            <a:extLst>
              <a:ext uri="{FF2B5EF4-FFF2-40B4-BE49-F238E27FC236}">
                <a16:creationId xmlns:a16="http://schemas.microsoft.com/office/drawing/2014/main" id="{9C71909F-03DB-3197-50FE-080FF76CED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8071" y="3230617"/>
            <a:ext cx="1467858" cy="146785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terial escolar - Iconos gratis de educación">
            <a:extLst>
              <a:ext uri="{FF2B5EF4-FFF2-40B4-BE49-F238E27FC236}">
                <a16:creationId xmlns:a16="http://schemas.microsoft.com/office/drawing/2014/main" id="{F8B94DAE-59B5-47E7-1DA5-87B438276B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1264" y="3124293"/>
            <a:ext cx="1771199" cy="1771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5112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74"/>
                                        </p:tgtEl>
                                        <p:attrNameLst>
                                          <p:attrName>style.visibility</p:attrName>
                                        </p:attrNameLst>
                                      </p:cBhvr>
                                      <p:to>
                                        <p:strVal val="visible"/>
                                      </p:to>
                                    </p:set>
                                    <p:animEffect transition="in" filter="fade">
                                      <p:cBhvr>
                                        <p:cTn id="7" dur="1000"/>
                                        <p:tgtEl>
                                          <p:spTgt spid="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7"/>
        <p:cNvGrpSpPr/>
        <p:nvPr/>
      </p:nvGrpSpPr>
      <p:grpSpPr>
        <a:xfrm>
          <a:off x="0" y="0"/>
          <a:ext cx="0" cy="0"/>
          <a:chOff x="0" y="0"/>
          <a:chExt cx="0" cy="0"/>
        </a:xfrm>
      </p:grpSpPr>
      <p:sp>
        <p:nvSpPr>
          <p:cNvPr id="589" name="Google Shape;589;p68"/>
          <p:cNvSpPr txBox="1">
            <a:spLocks noGrp="1"/>
          </p:cNvSpPr>
          <p:nvPr>
            <p:ph type="title"/>
          </p:nvPr>
        </p:nvSpPr>
        <p:spPr>
          <a:xfrm>
            <a:off x="80054" y="898175"/>
            <a:ext cx="30425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SV" dirty="0"/>
              <a:t>CRONOGRAMA</a:t>
            </a:r>
          </a:p>
        </p:txBody>
      </p:sp>
      <p:grpSp>
        <p:nvGrpSpPr>
          <p:cNvPr id="599" name="Google Shape;599;p68"/>
          <p:cNvGrpSpPr/>
          <p:nvPr/>
        </p:nvGrpSpPr>
        <p:grpSpPr>
          <a:xfrm>
            <a:off x="6375198" y="1758447"/>
            <a:ext cx="362223" cy="361108"/>
            <a:chOff x="3513010" y="3816134"/>
            <a:chExt cx="362223" cy="361108"/>
          </a:xfrm>
        </p:grpSpPr>
        <p:sp>
          <p:nvSpPr>
            <p:cNvPr id="600" name="Google Shape;600;p68"/>
            <p:cNvSpPr/>
            <p:nvPr/>
          </p:nvSpPr>
          <p:spPr>
            <a:xfrm>
              <a:off x="3513010" y="3816134"/>
              <a:ext cx="362223" cy="361108"/>
            </a:xfrm>
            <a:custGeom>
              <a:avLst/>
              <a:gdLst/>
              <a:ahLst/>
              <a:cxnLst/>
              <a:rect l="l" t="t" r="r" b="b"/>
              <a:pathLst>
                <a:path w="11371" h="11336" extrusionOk="0">
                  <a:moveTo>
                    <a:pt x="1381" y="346"/>
                  </a:moveTo>
                  <a:cubicBezTo>
                    <a:pt x="1846" y="358"/>
                    <a:pt x="2262" y="715"/>
                    <a:pt x="2358" y="1191"/>
                  </a:cubicBezTo>
                  <a:lnTo>
                    <a:pt x="1881" y="1191"/>
                  </a:lnTo>
                  <a:cubicBezTo>
                    <a:pt x="1786" y="1191"/>
                    <a:pt x="1715" y="1263"/>
                    <a:pt x="1715" y="1358"/>
                  </a:cubicBezTo>
                  <a:cubicBezTo>
                    <a:pt x="1715" y="1727"/>
                    <a:pt x="1417" y="2025"/>
                    <a:pt x="1048" y="2025"/>
                  </a:cubicBezTo>
                  <a:cubicBezTo>
                    <a:pt x="667" y="2025"/>
                    <a:pt x="369" y="1727"/>
                    <a:pt x="369" y="1358"/>
                  </a:cubicBezTo>
                  <a:cubicBezTo>
                    <a:pt x="369" y="798"/>
                    <a:pt x="822" y="346"/>
                    <a:pt x="1381" y="346"/>
                  </a:cubicBezTo>
                  <a:close/>
                  <a:moveTo>
                    <a:pt x="2358" y="1537"/>
                  </a:moveTo>
                  <a:lnTo>
                    <a:pt x="2358" y="2037"/>
                  </a:lnTo>
                  <a:lnTo>
                    <a:pt x="1774" y="2037"/>
                  </a:lnTo>
                  <a:cubicBezTo>
                    <a:pt x="1893" y="1906"/>
                    <a:pt x="1977" y="1727"/>
                    <a:pt x="2012" y="1537"/>
                  </a:cubicBezTo>
                  <a:close/>
                  <a:moveTo>
                    <a:pt x="9109" y="4489"/>
                  </a:moveTo>
                  <a:lnTo>
                    <a:pt x="9109" y="4489"/>
                  </a:lnTo>
                  <a:cubicBezTo>
                    <a:pt x="8739" y="5049"/>
                    <a:pt x="8287" y="5585"/>
                    <a:pt x="7787" y="6085"/>
                  </a:cubicBezTo>
                  <a:cubicBezTo>
                    <a:pt x="7275" y="6597"/>
                    <a:pt x="6739" y="7037"/>
                    <a:pt x="6192" y="7406"/>
                  </a:cubicBezTo>
                  <a:cubicBezTo>
                    <a:pt x="6584" y="6859"/>
                    <a:pt x="7013" y="6323"/>
                    <a:pt x="7513" y="5823"/>
                  </a:cubicBezTo>
                  <a:cubicBezTo>
                    <a:pt x="8025" y="5311"/>
                    <a:pt x="8561" y="4870"/>
                    <a:pt x="9109" y="4489"/>
                  </a:cubicBezTo>
                  <a:close/>
                  <a:moveTo>
                    <a:pt x="4036" y="9359"/>
                  </a:moveTo>
                  <a:cubicBezTo>
                    <a:pt x="4346" y="9359"/>
                    <a:pt x="4620" y="9573"/>
                    <a:pt x="4691" y="9871"/>
                  </a:cubicBezTo>
                  <a:lnTo>
                    <a:pt x="3382" y="9871"/>
                  </a:lnTo>
                  <a:cubicBezTo>
                    <a:pt x="3453" y="9573"/>
                    <a:pt x="3727" y="9359"/>
                    <a:pt x="4036" y="9359"/>
                  </a:cubicBezTo>
                  <a:close/>
                  <a:moveTo>
                    <a:pt x="10359" y="9359"/>
                  </a:moveTo>
                  <a:cubicBezTo>
                    <a:pt x="10728" y="9359"/>
                    <a:pt x="11025" y="9657"/>
                    <a:pt x="11025" y="10026"/>
                  </a:cubicBezTo>
                  <a:cubicBezTo>
                    <a:pt x="11025" y="10597"/>
                    <a:pt x="10585" y="11038"/>
                    <a:pt x="10037" y="11038"/>
                  </a:cubicBezTo>
                  <a:lnTo>
                    <a:pt x="4584" y="11038"/>
                  </a:lnTo>
                  <a:cubicBezTo>
                    <a:pt x="4870" y="10788"/>
                    <a:pt x="5037" y="10431"/>
                    <a:pt x="5037" y="10026"/>
                  </a:cubicBezTo>
                  <a:cubicBezTo>
                    <a:pt x="5037" y="9776"/>
                    <a:pt x="4929" y="9538"/>
                    <a:pt x="4775" y="9359"/>
                  </a:cubicBezTo>
                  <a:close/>
                  <a:moveTo>
                    <a:pt x="1346" y="1"/>
                  </a:moveTo>
                  <a:cubicBezTo>
                    <a:pt x="596" y="1"/>
                    <a:pt x="0" y="596"/>
                    <a:pt x="0" y="1334"/>
                  </a:cubicBezTo>
                  <a:cubicBezTo>
                    <a:pt x="0" y="1906"/>
                    <a:pt x="465" y="2346"/>
                    <a:pt x="1012" y="2346"/>
                  </a:cubicBezTo>
                  <a:lnTo>
                    <a:pt x="2358" y="2346"/>
                  </a:lnTo>
                  <a:lnTo>
                    <a:pt x="2358" y="7514"/>
                  </a:lnTo>
                  <a:cubicBezTo>
                    <a:pt x="2358" y="7609"/>
                    <a:pt x="2429" y="7680"/>
                    <a:pt x="2512" y="7680"/>
                  </a:cubicBezTo>
                  <a:cubicBezTo>
                    <a:pt x="2608" y="7680"/>
                    <a:pt x="2679" y="7609"/>
                    <a:pt x="2679" y="7514"/>
                  </a:cubicBezTo>
                  <a:lnTo>
                    <a:pt x="2679" y="1334"/>
                  </a:lnTo>
                  <a:cubicBezTo>
                    <a:pt x="2679" y="929"/>
                    <a:pt x="2501" y="572"/>
                    <a:pt x="2239" y="322"/>
                  </a:cubicBezTo>
                  <a:lnTo>
                    <a:pt x="7680" y="322"/>
                  </a:lnTo>
                  <a:cubicBezTo>
                    <a:pt x="8227" y="322"/>
                    <a:pt x="8680" y="775"/>
                    <a:pt x="8680" y="1334"/>
                  </a:cubicBezTo>
                  <a:lnTo>
                    <a:pt x="8680" y="2870"/>
                  </a:lnTo>
                  <a:cubicBezTo>
                    <a:pt x="8192" y="3108"/>
                    <a:pt x="7739" y="3430"/>
                    <a:pt x="7358" y="3811"/>
                  </a:cubicBezTo>
                  <a:cubicBezTo>
                    <a:pt x="6549" y="4608"/>
                    <a:pt x="6537" y="5192"/>
                    <a:pt x="6525" y="6144"/>
                  </a:cubicBezTo>
                  <a:lnTo>
                    <a:pt x="6525" y="6394"/>
                  </a:lnTo>
                  <a:cubicBezTo>
                    <a:pt x="6132" y="6859"/>
                    <a:pt x="5811" y="7347"/>
                    <a:pt x="5513" y="7847"/>
                  </a:cubicBezTo>
                  <a:cubicBezTo>
                    <a:pt x="5465" y="7907"/>
                    <a:pt x="5477" y="7990"/>
                    <a:pt x="5537" y="8049"/>
                  </a:cubicBezTo>
                  <a:cubicBezTo>
                    <a:pt x="5572" y="8085"/>
                    <a:pt x="5608" y="8097"/>
                    <a:pt x="5656" y="8097"/>
                  </a:cubicBezTo>
                  <a:cubicBezTo>
                    <a:pt x="5691" y="8097"/>
                    <a:pt x="5715" y="8097"/>
                    <a:pt x="5751" y="8061"/>
                  </a:cubicBezTo>
                  <a:cubicBezTo>
                    <a:pt x="6251" y="7776"/>
                    <a:pt x="6727" y="7442"/>
                    <a:pt x="7192" y="7049"/>
                  </a:cubicBezTo>
                  <a:lnTo>
                    <a:pt x="7442" y="7049"/>
                  </a:lnTo>
                  <a:cubicBezTo>
                    <a:pt x="7930" y="7037"/>
                    <a:pt x="8323" y="7037"/>
                    <a:pt x="8692" y="6918"/>
                  </a:cubicBezTo>
                  <a:lnTo>
                    <a:pt x="8692" y="9002"/>
                  </a:lnTo>
                  <a:lnTo>
                    <a:pt x="4036" y="9002"/>
                  </a:lnTo>
                  <a:cubicBezTo>
                    <a:pt x="3465" y="9002"/>
                    <a:pt x="3024" y="9466"/>
                    <a:pt x="3024" y="10014"/>
                  </a:cubicBezTo>
                  <a:cubicBezTo>
                    <a:pt x="3024" y="10097"/>
                    <a:pt x="3096" y="10181"/>
                    <a:pt x="3191" y="10181"/>
                  </a:cubicBezTo>
                  <a:lnTo>
                    <a:pt x="4691" y="10181"/>
                  </a:lnTo>
                  <a:cubicBezTo>
                    <a:pt x="4620" y="10657"/>
                    <a:pt x="4203" y="11014"/>
                    <a:pt x="3691" y="11014"/>
                  </a:cubicBezTo>
                  <a:cubicBezTo>
                    <a:pt x="3144" y="11014"/>
                    <a:pt x="2679" y="10562"/>
                    <a:pt x="2679" y="10002"/>
                  </a:cubicBezTo>
                  <a:lnTo>
                    <a:pt x="2679" y="8168"/>
                  </a:lnTo>
                  <a:cubicBezTo>
                    <a:pt x="2679" y="8085"/>
                    <a:pt x="2608" y="8002"/>
                    <a:pt x="2512" y="8002"/>
                  </a:cubicBezTo>
                  <a:cubicBezTo>
                    <a:pt x="2429" y="8002"/>
                    <a:pt x="2358" y="8085"/>
                    <a:pt x="2358" y="8168"/>
                  </a:cubicBezTo>
                  <a:lnTo>
                    <a:pt x="2358" y="10002"/>
                  </a:lnTo>
                  <a:cubicBezTo>
                    <a:pt x="2358" y="10740"/>
                    <a:pt x="2953" y="11335"/>
                    <a:pt x="3691" y="11335"/>
                  </a:cubicBezTo>
                  <a:lnTo>
                    <a:pt x="10013" y="11335"/>
                  </a:lnTo>
                  <a:cubicBezTo>
                    <a:pt x="10764" y="11335"/>
                    <a:pt x="11359" y="10740"/>
                    <a:pt x="11359" y="10002"/>
                  </a:cubicBezTo>
                  <a:cubicBezTo>
                    <a:pt x="11371" y="9478"/>
                    <a:pt x="10930" y="9038"/>
                    <a:pt x="10359" y="9038"/>
                  </a:cubicBezTo>
                  <a:lnTo>
                    <a:pt x="9025" y="9038"/>
                  </a:lnTo>
                  <a:lnTo>
                    <a:pt x="9025" y="6811"/>
                  </a:lnTo>
                  <a:cubicBezTo>
                    <a:pt x="9263" y="6692"/>
                    <a:pt x="9513" y="6513"/>
                    <a:pt x="9775" y="6252"/>
                  </a:cubicBezTo>
                  <a:cubicBezTo>
                    <a:pt x="10013" y="6013"/>
                    <a:pt x="10228" y="5763"/>
                    <a:pt x="10406" y="5478"/>
                  </a:cubicBezTo>
                  <a:cubicBezTo>
                    <a:pt x="10430" y="5430"/>
                    <a:pt x="10430" y="5370"/>
                    <a:pt x="10418" y="5311"/>
                  </a:cubicBezTo>
                  <a:cubicBezTo>
                    <a:pt x="10394" y="5251"/>
                    <a:pt x="10347" y="5228"/>
                    <a:pt x="10299" y="5204"/>
                  </a:cubicBezTo>
                  <a:lnTo>
                    <a:pt x="9894" y="5132"/>
                  </a:lnTo>
                  <a:cubicBezTo>
                    <a:pt x="10728" y="4489"/>
                    <a:pt x="11264" y="3525"/>
                    <a:pt x="11323" y="2465"/>
                  </a:cubicBezTo>
                  <a:lnTo>
                    <a:pt x="11323" y="2453"/>
                  </a:lnTo>
                  <a:cubicBezTo>
                    <a:pt x="11323" y="2406"/>
                    <a:pt x="11311" y="2358"/>
                    <a:pt x="11287" y="2322"/>
                  </a:cubicBezTo>
                  <a:cubicBezTo>
                    <a:pt x="11252" y="2287"/>
                    <a:pt x="11204" y="2275"/>
                    <a:pt x="11145" y="2275"/>
                  </a:cubicBezTo>
                  <a:cubicBezTo>
                    <a:pt x="10764" y="2311"/>
                    <a:pt x="10394" y="2346"/>
                    <a:pt x="10037" y="2430"/>
                  </a:cubicBezTo>
                  <a:cubicBezTo>
                    <a:pt x="9942" y="2442"/>
                    <a:pt x="9882" y="2525"/>
                    <a:pt x="9894" y="2620"/>
                  </a:cubicBezTo>
                  <a:cubicBezTo>
                    <a:pt x="9916" y="2696"/>
                    <a:pt x="9988" y="2753"/>
                    <a:pt x="10073" y="2753"/>
                  </a:cubicBezTo>
                  <a:cubicBezTo>
                    <a:pt x="10080" y="2753"/>
                    <a:pt x="10089" y="2752"/>
                    <a:pt x="10097" y="2751"/>
                  </a:cubicBezTo>
                  <a:cubicBezTo>
                    <a:pt x="10371" y="2692"/>
                    <a:pt x="10656" y="2644"/>
                    <a:pt x="10966" y="2620"/>
                  </a:cubicBezTo>
                  <a:lnTo>
                    <a:pt x="10966" y="2620"/>
                  </a:lnTo>
                  <a:cubicBezTo>
                    <a:pt x="10847" y="3632"/>
                    <a:pt x="10275" y="4537"/>
                    <a:pt x="9382" y="5073"/>
                  </a:cubicBezTo>
                  <a:lnTo>
                    <a:pt x="9359" y="5085"/>
                  </a:lnTo>
                  <a:cubicBezTo>
                    <a:pt x="9299" y="5120"/>
                    <a:pt x="9275" y="5192"/>
                    <a:pt x="9287" y="5263"/>
                  </a:cubicBezTo>
                  <a:cubicBezTo>
                    <a:pt x="9299" y="5347"/>
                    <a:pt x="9359" y="5382"/>
                    <a:pt x="9418" y="5406"/>
                  </a:cubicBezTo>
                  <a:lnTo>
                    <a:pt x="9978" y="5490"/>
                  </a:lnTo>
                  <a:cubicBezTo>
                    <a:pt x="9835" y="5668"/>
                    <a:pt x="9692" y="5847"/>
                    <a:pt x="9525" y="6002"/>
                  </a:cubicBezTo>
                  <a:cubicBezTo>
                    <a:pt x="8870" y="6656"/>
                    <a:pt x="8406" y="6716"/>
                    <a:pt x="7573" y="6728"/>
                  </a:cubicBezTo>
                  <a:cubicBezTo>
                    <a:pt x="7727" y="6597"/>
                    <a:pt x="7870" y="6454"/>
                    <a:pt x="8013" y="6311"/>
                  </a:cubicBezTo>
                  <a:cubicBezTo>
                    <a:pt x="8728" y="5597"/>
                    <a:pt x="9299" y="4835"/>
                    <a:pt x="9775" y="4037"/>
                  </a:cubicBezTo>
                  <a:cubicBezTo>
                    <a:pt x="9823" y="3977"/>
                    <a:pt x="9811" y="3882"/>
                    <a:pt x="9751" y="3823"/>
                  </a:cubicBezTo>
                  <a:cubicBezTo>
                    <a:pt x="9718" y="3789"/>
                    <a:pt x="9681" y="3774"/>
                    <a:pt x="9639" y="3774"/>
                  </a:cubicBezTo>
                  <a:cubicBezTo>
                    <a:pt x="9608" y="3774"/>
                    <a:pt x="9574" y="3783"/>
                    <a:pt x="9537" y="3799"/>
                  </a:cubicBezTo>
                  <a:cubicBezTo>
                    <a:pt x="8739" y="4251"/>
                    <a:pt x="7966" y="4847"/>
                    <a:pt x="7263" y="5561"/>
                  </a:cubicBezTo>
                  <a:cubicBezTo>
                    <a:pt x="7120" y="5716"/>
                    <a:pt x="6977" y="5847"/>
                    <a:pt x="6846" y="6002"/>
                  </a:cubicBezTo>
                  <a:cubicBezTo>
                    <a:pt x="6882" y="5168"/>
                    <a:pt x="6918" y="4704"/>
                    <a:pt x="7573" y="4049"/>
                  </a:cubicBezTo>
                  <a:cubicBezTo>
                    <a:pt x="8085" y="3537"/>
                    <a:pt x="8728" y="3156"/>
                    <a:pt x="9454" y="2906"/>
                  </a:cubicBezTo>
                  <a:cubicBezTo>
                    <a:pt x="9537" y="2870"/>
                    <a:pt x="9585" y="2787"/>
                    <a:pt x="9561" y="2692"/>
                  </a:cubicBezTo>
                  <a:cubicBezTo>
                    <a:pt x="9531" y="2623"/>
                    <a:pt x="9470" y="2578"/>
                    <a:pt x="9395" y="2578"/>
                  </a:cubicBezTo>
                  <a:cubicBezTo>
                    <a:pt x="9379" y="2578"/>
                    <a:pt x="9363" y="2580"/>
                    <a:pt x="9347" y="2584"/>
                  </a:cubicBezTo>
                  <a:cubicBezTo>
                    <a:pt x="9228" y="2632"/>
                    <a:pt x="9109" y="2680"/>
                    <a:pt x="9001" y="2715"/>
                  </a:cubicBezTo>
                  <a:lnTo>
                    <a:pt x="9001" y="1334"/>
                  </a:lnTo>
                  <a:cubicBezTo>
                    <a:pt x="9001" y="596"/>
                    <a:pt x="8406" y="1"/>
                    <a:pt x="76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3618450" y="3879112"/>
              <a:ext cx="157045" cy="24688"/>
            </a:xfrm>
            <a:custGeom>
              <a:avLst/>
              <a:gdLst/>
              <a:ahLst/>
              <a:cxnLst/>
              <a:rect l="l" t="t" r="r" b="b"/>
              <a:pathLst>
                <a:path w="4930" h="775" extrusionOk="0">
                  <a:moveTo>
                    <a:pt x="155" y="0"/>
                  </a:moveTo>
                  <a:cubicBezTo>
                    <a:pt x="72" y="0"/>
                    <a:pt x="0" y="72"/>
                    <a:pt x="0" y="167"/>
                  </a:cubicBezTo>
                  <a:cubicBezTo>
                    <a:pt x="0" y="250"/>
                    <a:pt x="72" y="334"/>
                    <a:pt x="155" y="334"/>
                  </a:cubicBezTo>
                  <a:cubicBezTo>
                    <a:pt x="322" y="334"/>
                    <a:pt x="381" y="405"/>
                    <a:pt x="500" y="512"/>
                  </a:cubicBezTo>
                  <a:cubicBezTo>
                    <a:pt x="619" y="631"/>
                    <a:pt x="786" y="774"/>
                    <a:pt x="1084" y="774"/>
                  </a:cubicBezTo>
                  <a:cubicBezTo>
                    <a:pt x="1381" y="774"/>
                    <a:pt x="1524" y="631"/>
                    <a:pt x="1667" y="512"/>
                  </a:cubicBezTo>
                  <a:cubicBezTo>
                    <a:pt x="1762" y="405"/>
                    <a:pt x="1846" y="334"/>
                    <a:pt x="2000" y="334"/>
                  </a:cubicBezTo>
                  <a:cubicBezTo>
                    <a:pt x="2167" y="334"/>
                    <a:pt x="2227" y="405"/>
                    <a:pt x="2346" y="512"/>
                  </a:cubicBezTo>
                  <a:cubicBezTo>
                    <a:pt x="2465" y="631"/>
                    <a:pt x="2631" y="774"/>
                    <a:pt x="2929" y="774"/>
                  </a:cubicBezTo>
                  <a:cubicBezTo>
                    <a:pt x="3227" y="774"/>
                    <a:pt x="3370" y="631"/>
                    <a:pt x="3501" y="512"/>
                  </a:cubicBezTo>
                  <a:cubicBezTo>
                    <a:pt x="3608" y="405"/>
                    <a:pt x="3679" y="334"/>
                    <a:pt x="3846" y="334"/>
                  </a:cubicBezTo>
                  <a:cubicBezTo>
                    <a:pt x="4013" y="334"/>
                    <a:pt x="4072" y="405"/>
                    <a:pt x="4191" y="512"/>
                  </a:cubicBezTo>
                  <a:cubicBezTo>
                    <a:pt x="4310" y="631"/>
                    <a:pt x="4477" y="774"/>
                    <a:pt x="4775" y="774"/>
                  </a:cubicBezTo>
                  <a:cubicBezTo>
                    <a:pt x="4858" y="774"/>
                    <a:pt x="4929" y="703"/>
                    <a:pt x="4929" y="607"/>
                  </a:cubicBezTo>
                  <a:cubicBezTo>
                    <a:pt x="4929" y="524"/>
                    <a:pt x="4858" y="453"/>
                    <a:pt x="4775" y="453"/>
                  </a:cubicBezTo>
                  <a:cubicBezTo>
                    <a:pt x="4608" y="453"/>
                    <a:pt x="4548" y="369"/>
                    <a:pt x="4429" y="274"/>
                  </a:cubicBezTo>
                  <a:cubicBezTo>
                    <a:pt x="4310" y="155"/>
                    <a:pt x="4144" y="0"/>
                    <a:pt x="3846" y="0"/>
                  </a:cubicBezTo>
                  <a:cubicBezTo>
                    <a:pt x="3548" y="0"/>
                    <a:pt x="3405" y="155"/>
                    <a:pt x="3263" y="274"/>
                  </a:cubicBezTo>
                  <a:cubicBezTo>
                    <a:pt x="3167" y="369"/>
                    <a:pt x="3084" y="453"/>
                    <a:pt x="2929" y="453"/>
                  </a:cubicBezTo>
                  <a:cubicBezTo>
                    <a:pt x="2762" y="453"/>
                    <a:pt x="2703" y="369"/>
                    <a:pt x="2584" y="274"/>
                  </a:cubicBezTo>
                  <a:cubicBezTo>
                    <a:pt x="2465" y="155"/>
                    <a:pt x="2298" y="0"/>
                    <a:pt x="2000" y="0"/>
                  </a:cubicBezTo>
                  <a:cubicBezTo>
                    <a:pt x="1703" y="0"/>
                    <a:pt x="1560" y="155"/>
                    <a:pt x="1417" y="274"/>
                  </a:cubicBezTo>
                  <a:cubicBezTo>
                    <a:pt x="1322" y="369"/>
                    <a:pt x="1238" y="453"/>
                    <a:pt x="1084" y="453"/>
                  </a:cubicBezTo>
                  <a:cubicBezTo>
                    <a:pt x="917" y="453"/>
                    <a:pt x="857" y="369"/>
                    <a:pt x="738" y="274"/>
                  </a:cubicBezTo>
                  <a:cubicBezTo>
                    <a:pt x="619" y="155"/>
                    <a:pt x="453" y="0"/>
                    <a:pt x="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3618450" y="3921192"/>
              <a:ext cx="127834" cy="24688"/>
            </a:xfrm>
            <a:custGeom>
              <a:avLst/>
              <a:gdLst/>
              <a:ahLst/>
              <a:cxnLst/>
              <a:rect l="l" t="t" r="r" b="b"/>
              <a:pathLst>
                <a:path w="4013" h="775" extrusionOk="0">
                  <a:moveTo>
                    <a:pt x="155" y="1"/>
                  </a:moveTo>
                  <a:cubicBezTo>
                    <a:pt x="72" y="1"/>
                    <a:pt x="0" y="84"/>
                    <a:pt x="0" y="167"/>
                  </a:cubicBezTo>
                  <a:cubicBezTo>
                    <a:pt x="0" y="263"/>
                    <a:pt x="72" y="334"/>
                    <a:pt x="155" y="334"/>
                  </a:cubicBezTo>
                  <a:cubicBezTo>
                    <a:pt x="322" y="334"/>
                    <a:pt x="381" y="406"/>
                    <a:pt x="500" y="513"/>
                  </a:cubicBezTo>
                  <a:cubicBezTo>
                    <a:pt x="619" y="632"/>
                    <a:pt x="786" y="775"/>
                    <a:pt x="1084" y="775"/>
                  </a:cubicBezTo>
                  <a:cubicBezTo>
                    <a:pt x="1381" y="775"/>
                    <a:pt x="1524" y="632"/>
                    <a:pt x="1667" y="513"/>
                  </a:cubicBezTo>
                  <a:cubicBezTo>
                    <a:pt x="1762" y="406"/>
                    <a:pt x="1846" y="334"/>
                    <a:pt x="2000" y="334"/>
                  </a:cubicBezTo>
                  <a:cubicBezTo>
                    <a:pt x="2167" y="334"/>
                    <a:pt x="2227" y="406"/>
                    <a:pt x="2346" y="513"/>
                  </a:cubicBezTo>
                  <a:cubicBezTo>
                    <a:pt x="2465" y="632"/>
                    <a:pt x="2631" y="775"/>
                    <a:pt x="2929" y="775"/>
                  </a:cubicBezTo>
                  <a:cubicBezTo>
                    <a:pt x="3227" y="775"/>
                    <a:pt x="3370" y="632"/>
                    <a:pt x="3501" y="513"/>
                  </a:cubicBezTo>
                  <a:cubicBezTo>
                    <a:pt x="3608" y="406"/>
                    <a:pt x="3679" y="334"/>
                    <a:pt x="3846" y="334"/>
                  </a:cubicBezTo>
                  <a:cubicBezTo>
                    <a:pt x="3941" y="334"/>
                    <a:pt x="4013" y="263"/>
                    <a:pt x="4013" y="167"/>
                  </a:cubicBezTo>
                  <a:cubicBezTo>
                    <a:pt x="4013" y="84"/>
                    <a:pt x="3941" y="1"/>
                    <a:pt x="3846" y="1"/>
                  </a:cubicBezTo>
                  <a:cubicBezTo>
                    <a:pt x="3548" y="1"/>
                    <a:pt x="3405" y="156"/>
                    <a:pt x="3263" y="275"/>
                  </a:cubicBezTo>
                  <a:cubicBezTo>
                    <a:pt x="3167" y="382"/>
                    <a:pt x="3084" y="453"/>
                    <a:pt x="2929" y="453"/>
                  </a:cubicBezTo>
                  <a:cubicBezTo>
                    <a:pt x="2762" y="453"/>
                    <a:pt x="2703" y="382"/>
                    <a:pt x="2584" y="275"/>
                  </a:cubicBezTo>
                  <a:cubicBezTo>
                    <a:pt x="2465" y="156"/>
                    <a:pt x="2298" y="1"/>
                    <a:pt x="2000" y="1"/>
                  </a:cubicBezTo>
                  <a:cubicBezTo>
                    <a:pt x="1703" y="1"/>
                    <a:pt x="1560" y="156"/>
                    <a:pt x="1417" y="275"/>
                  </a:cubicBezTo>
                  <a:cubicBezTo>
                    <a:pt x="1322" y="382"/>
                    <a:pt x="1238" y="453"/>
                    <a:pt x="1084" y="453"/>
                  </a:cubicBezTo>
                  <a:cubicBezTo>
                    <a:pt x="917" y="453"/>
                    <a:pt x="857" y="382"/>
                    <a:pt x="738" y="275"/>
                  </a:cubicBezTo>
                  <a:cubicBezTo>
                    <a:pt x="619" y="156"/>
                    <a:pt x="453"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3617304" y="3962922"/>
              <a:ext cx="98655" cy="24688"/>
            </a:xfrm>
            <a:custGeom>
              <a:avLst/>
              <a:gdLst/>
              <a:ahLst/>
              <a:cxnLst/>
              <a:rect l="l" t="t" r="r" b="b"/>
              <a:pathLst>
                <a:path w="3097" h="775" extrusionOk="0">
                  <a:moveTo>
                    <a:pt x="167" y="0"/>
                  </a:moveTo>
                  <a:cubicBezTo>
                    <a:pt x="72" y="0"/>
                    <a:pt x="0" y="84"/>
                    <a:pt x="0" y="167"/>
                  </a:cubicBezTo>
                  <a:cubicBezTo>
                    <a:pt x="0" y="262"/>
                    <a:pt x="72" y="334"/>
                    <a:pt x="167" y="334"/>
                  </a:cubicBezTo>
                  <a:cubicBezTo>
                    <a:pt x="334" y="334"/>
                    <a:pt x="393" y="405"/>
                    <a:pt x="512" y="512"/>
                  </a:cubicBezTo>
                  <a:cubicBezTo>
                    <a:pt x="632" y="632"/>
                    <a:pt x="786" y="774"/>
                    <a:pt x="1084" y="774"/>
                  </a:cubicBezTo>
                  <a:cubicBezTo>
                    <a:pt x="1382" y="774"/>
                    <a:pt x="1536" y="632"/>
                    <a:pt x="1667" y="512"/>
                  </a:cubicBezTo>
                  <a:cubicBezTo>
                    <a:pt x="1775" y="405"/>
                    <a:pt x="1846" y="334"/>
                    <a:pt x="2013" y="334"/>
                  </a:cubicBezTo>
                  <a:cubicBezTo>
                    <a:pt x="2179" y="334"/>
                    <a:pt x="2239" y="405"/>
                    <a:pt x="2358" y="512"/>
                  </a:cubicBezTo>
                  <a:cubicBezTo>
                    <a:pt x="2477" y="632"/>
                    <a:pt x="2632" y="774"/>
                    <a:pt x="2929" y="774"/>
                  </a:cubicBezTo>
                  <a:cubicBezTo>
                    <a:pt x="3025" y="774"/>
                    <a:pt x="3096" y="703"/>
                    <a:pt x="3096" y="620"/>
                  </a:cubicBezTo>
                  <a:cubicBezTo>
                    <a:pt x="3096" y="524"/>
                    <a:pt x="3025" y="453"/>
                    <a:pt x="2929" y="453"/>
                  </a:cubicBezTo>
                  <a:cubicBezTo>
                    <a:pt x="2775" y="441"/>
                    <a:pt x="2691" y="381"/>
                    <a:pt x="2596" y="274"/>
                  </a:cubicBezTo>
                  <a:cubicBezTo>
                    <a:pt x="2477" y="155"/>
                    <a:pt x="2310" y="0"/>
                    <a:pt x="2013" y="0"/>
                  </a:cubicBezTo>
                  <a:cubicBezTo>
                    <a:pt x="1715" y="0"/>
                    <a:pt x="1560" y="155"/>
                    <a:pt x="1429" y="274"/>
                  </a:cubicBezTo>
                  <a:cubicBezTo>
                    <a:pt x="1322" y="381"/>
                    <a:pt x="1251" y="453"/>
                    <a:pt x="1084" y="453"/>
                  </a:cubicBezTo>
                  <a:cubicBezTo>
                    <a:pt x="929" y="453"/>
                    <a:pt x="870" y="381"/>
                    <a:pt x="751" y="274"/>
                  </a:cubicBezTo>
                  <a:cubicBezTo>
                    <a:pt x="632" y="155"/>
                    <a:pt x="465"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Imagen 4">
            <a:extLst>
              <a:ext uri="{FF2B5EF4-FFF2-40B4-BE49-F238E27FC236}">
                <a16:creationId xmlns:a16="http://schemas.microsoft.com/office/drawing/2014/main" id="{BAAE906F-BC3A-25F5-C171-0CDFF073199D}"/>
              </a:ext>
            </a:extLst>
          </p:cNvPr>
          <p:cNvPicPr>
            <a:picLocks noChangeAspect="1"/>
          </p:cNvPicPr>
          <p:nvPr/>
        </p:nvPicPr>
        <p:blipFill>
          <a:blip r:embed="rId4"/>
          <a:stretch>
            <a:fillRect/>
          </a:stretch>
        </p:blipFill>
        <p:spPr>
          <a:xfrm>
            <a:off x="3307485" y="103223"/>
            <a:ext cx="5051145" cy="49370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167107" y="1999050"/>
            <a:ext cx="2176620" cy="572700"/>
          </a:xfrm>
        </p:spPr>
        <p:txBody>
          <a:bodyPr/>
          <a:lstStyle/>
          <a:p>
            <a:r>
              <a:rPr lang="es-ES" dirty="0"/>
              <a:t>ANEXOS</a:t>
            </a:r>
            <a:endParaRPr lang="es-SV" dirty="0"/>
          </a:p>
        </p:txBody>
      </p:sp>
      <p:pic>
        <p:nvPicPr>
          <p:cNvPr id="8" name="Imagen 7">
            <a:extLst>
              <a:ext uri="{FF2B5EF4-FFF2-40B4-BE49-F238E27FC236}">
                <a16:creationId xmlns:a16="http://schemas.microsoft.com/office/drawing/2014/main" id="{14DB4CF6-B591-868F-D6DE-5E218EBFBD5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843457" y="155803"/>
            <a:ext cx="5864608" cy="4831894"/>
          </a:xfrm>
          <a:prstGeom prst="rect">
            <a:avLst/>
          </a:prstGeom>
        </p:spPr>
      </p:pic>
    </p:spTree>
    <p:extLst>
      <p:ext uri="{BB962C8B-B14F-4D97-AF65-F5344CB8AC3E}">
        <p14:creationId xmlns:p14="http://schemas.microsoft.com/office/powerpoint/2010/main" val="321707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2883704" y="85190"/>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BB17257-761F-CE44-D02D-3165112CDBCA}"/>
              </a:ext>
            </a:extLst>
          </p:cNvPr>
          <p:cNvPicPr>
            <a:picLocks noChangeAspect="1"/>
          </p:cNvPicPr>
          <p:nvPr/>
        </p:nvPicPr>
        <p:blipFill rotWithShape="1">
          <a:blip r:embed="rId2"/>
          <a:srcRect b="29554"/>
          <a:stretch/>
        </p:blipFill>
        <p:spPr>
          <a:xfrm>
            <a:off x="867307" y="987499"/>
            <a:ext cx="3104707" cy="3906227"/>
          </a:xfrm>
          <a:prstGeom prst="rect">
            <a:avLst/>
          </a:prstGeom>
        </p:spPr>
      </p:pic>
      <p:pic>
        <p:nvPicPr>
          <p:cNvPr id="8" name="Imagen 7">
            <a:extLst>
              <a:ext uri="{FF2B5EF4-FFF2-40B4-BE49-F238E27FC236}">
                <a16:creationId xmlns:a16="http://schemas.microsoft.com/office/drawing/2014/main" id="{0196D289-C9B1-5E72-5E1A-0ABB5F6FC287}"/>
              </a:ext>
            </a:extLst>
          </p:cNvPr>
          <p:cNvPicPr>
            <a:picLocks noChangeAspect="1"/>
          </p:cNvPicPr>
          <p:nvPr/>
        </p:nvPicPr>
        <p:blipFill>
          <a:blip r:embed="rId3"/>
          <a:stretch>
            <a:fillRect/>
          </a:stretch>
        </p:blipFill>
        <p:spPr>
          <a:xfrm>
            <a:off x="4331972" y="987498"/>
            <a:ext cx="3366000" cy="3893205"/>
          </a:xfrm>
          <a:prstGeom prst="rect">
            <a:avLst/>
          </a:prstGeom>
        </p:spPr>
      </p:pic>
    </p:spTree>
    <p:extLst>
      <p:ext uri="{BB962C8B-B14F-4D97-AF65-F5344CB8AC3E}">
        <p14:creationId xmlns:p14="http://schemas.microsoft.com/office/powerpoint/2010/main" val="1353972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80882"/>
            <a:ext cx="2176620" cy="572700"/>
          </a:xfrm>
        </p:spPr>
        <p:txBody>
          <a:bodyPr/>
          <a:lstStyle/>
          <a:p>
            <a:r>
              <a:rPr lang="es-ES" dirty="0"/>
              <a:t>ANEXOS</a:t>
            </a:r>
            <a:endParaRPr lang="es-SV" dirty="0"/>
          </a:p>
        </p:txBody>
      </p:sp>
      <p:pic>
        <p:nvPicPr>
          <p:cNvPr id="3" name="Imagen 2">
            <a:extLst>
              <a:ext uri="{FF2B5EF4-FFF2-40B4-BE49-F238E27FC236}">
                <a16:creationId xmlns:a16="http://schemas.microsoft.com/office/drawing/2014/main" id="{3291FD5D-2524-7F06-02EA-5722FCE24AE5}"/>
              </a:ext>
            </a:extLst>
          </p:cNvPr>
          <p:cNvPicPr>
            <a:picLocks noChangeAspect="1"/>
          </p:cNvPicPr>
          <p:nvPr/>
        </p:nvPicPr>
        <p:blipFill>
          <a:blip r:embed="rId2"/>
          <a:stretch>
            <a:fillRect/>
          </a:stretch>
        </p:blipFill>
        <p:spPr>
          <a:xfrm>
            <a:off x="390798" y="998131"/>
            <a:ext cx="3890867" cy="3524250"/>
          </a:xfrm>
          <a:prstGeom prst="rect">
            <a:avLst/>
          </a:prstGeom>
        </p:spPr>
      </p:pic>
      <p:pic>
        <p:nvPicPr>
          <p:cNvPr id="5" name="Imagen 4">
            <a:extLst>
              <a:ext uri="{FF2B5EF4-FFF2-40B4-BE49-F238E27FC236}">
                <a16:creationId xmlns:a16="http://schemas.microsoft.com/office/drawing/2014/main" id="{BA452DED-A7E2-4FF8-691D-9BA421661C89}"/>
              </a:ext>
            </a:extLst>
          </p:cNvPr>
          <p:cNvPicPr>
            <a:picLocks noChangeAspect="1"/>
          </p:cNvPicPr>
          <p:nvPr/>
        </p:nvPicPr>
        <p:blipFill>
          <a:blip r:embed="rId3"/>
          <a:stretch>
            <a:fillRect/>
          </a:stretch>
        </p:blipFill>
        <p:spPr>
          <a:xfrm>
            <a:off x="4957656" y="998131"/>
            <a:ext cx="3095625" cy="3524250"/>
          </a:xfrm>
          <a:prstGeom prst="rect">
            <a:avLst/>
          </a:prstGeom>
        </p:spPr>
      </p:pic>
    </p:spTree>
    <p:extLst>
      <p:ext uri="{BB962C8B-B14F-4D97-AF65-F5344CB8AC3E}">
        <p14:creationId xmlns:p14="http://schemas.microsoft.com/office/powerpoint/2010/main" val="2870009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a:extLst>
              <a:ext uri="{FF2B5EF4-FFF2-40B4-BE49-F238E27FC236}">
                <a16:creationId xmlns:a16="http://schemas.microsoft.com/office/drawing/2014/main" id="{3FD79D12-B5D9-AE74-800E-42DCD3AE9565}"/>
              </a:ext>
            </a:extLst>
          </p:cNvPr>
          <p:cNvSpPr>
            <a:spLocks noGrp="1"/>
          </p:cNvSpPr>
          <p:nvPr>
            <p:ph type="title"/>
          </p:nvPr>
        </p:nvSpPr>
        <p:spPr>
          <a:xfrm>
            <a:off x="3483690" y="128449"/>
            <a:ext cx="2176620" cy="572700"/>
          </a:xfrm>
        </p:spPr>
        <p:txBody>
          <a:bodyPr/>
          <a:lstStyle/>
          <a:p>
            <a:r>
              <a:rPr lang="es-ES" dirty="0"/>
              <a:t>ANEXOS</a:t>
            </a:r>
            <a:endParaRPr lang="es-SV" dirty="0"/>
          </a:p>
        </p:txBody>
      </p:sp>
      <p:pic>
        <p:nvPicPr>
          <p:cNvPr id="5" name="Imagen 4">
            <a:extLst>
              <a:ext uri="{FF2B5EF4-FFF2-40B4-BE49-F238E27FC236}">
                <a16:creationId xmlns:a16="http://schemas.microsoft.com/office/drawing/2014/main" id="{2FE96A49-1A55-3AA7-E6A3-D1E66EB0FB49}"/>
              </a:ext>
            </a:extLst>
          </p:cNvPr>
          <p:cNvPicPr>
            <a:picLocks noChangeAspect="1"/>
          </p:cNvPicPr>
          <p:nvPr/>
        </p:nvPicPr>
        <p:blipFill>
          <a:blip r:embed="rId2"/>
          <a:stretch>
            <a:fillRect/>
          </a:stretch>
        </p:blipFill>
        <p:spPr>
          <a:xfrm>
            <a:off x="2803926" y="855757"/>
            <a:ext cx="3536147" cy="3851680"/>
          </a:xfrm>
          <a:prstGeom prst="rect">
            <a:avLst/>
          </a:prstGeom>
        </p:spPr>
      </p:pic>
    </p:spTree>
    <p:extLst>
      <p:ext uri="{BB962C8B-B14F-4D97-AF65-F5344CB8AC3E}">
        <p14:creationId xmlns:p14="http://schemas.microsoft.com/office/powerpoint/2010/main" val="3357021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a:extLst>
              <a:ext uri="{FF2B5EF4-FFF2-40B4-BE49-F238E27FC236}">
                <a16:creationId xmlns:a16="http://schemas.microsoft.com/office/drawing/2014/main" id="{1B83F384-F2E0-4D88-D8D7-A93E83305F39}"/>
              </a:ext>
            </a:extLst>
          </p:cNvPr>
          <p:cNvSpPr>
            <a:spLocks noGrp="1"/>
          </p:cNvSpPr>
          <p:nvPr>
            <p:ph type="subTitle" idx="4"/>
          </p:nvPr>
        </p:nvSpPr>
        <p:spPr>
          <a:xfrm>
            <a:off x="720000" y="1017725"/>
            <a:ext cx="7849842" cy="3428725"/>
          </a:xfrm>
        </p:spPr>
        <p:txBody>
          <a:bodyPr/>
          <a:lstStyle/>
          <a:p>
            <a:pPr algn="just">
              <a:buFont typeface="Wingdings" panose="05000000000000000000" pitchFamily="2" charset="2"/>
              <a:buChar char="ü"/>
            </a:pPr>
            <a:r>
              <a:rPr lang="es-ES" sz="1400" dirty="0"/>
              <a:t>Gracias a la investigación realizada y a la excelente colaboración con el Bufete de Abogados Cartagena, se logró identificar diferentes factores que influyen en la problemática que el Bufete desea solventar.</a:t>
            </a:r>
          </a:p>
          <a:p>
            <a:pPr algn="just">
              <a:buFont typeface="Wingdings" panose="05000000000000000000" pitchFamily="2" charset="2"/>
              <a:buChar char="ü"/>
            </a:pPr>
            <a:r>
              <a:rPr lang="es-ES" sz="1400" dirty="0"/>
              <a:t>Se verifico y mediante las pruebas presentadas en esta investigación se confirma la necesidad que el Bufete de Abogados tiene con respecto a la plataforma web para que sea un apoyo directo a los procesos que realizan día a día.</a:t>
            </a:r>
          </a:p>
          <a:p>
            <a:pPr algn="just">
              <a:buFont typeface="Wingdings" panose="05000000000000000000" pitchFamily="2" charset="2"/>
              <a:buChar char="ü"/>
            </a:pPr>
            <a:r>
              <a:rPr lang="es-ES" sz="1400" dirty="0"/>
              <a:t>El acceso a los datos del cliente de manera rápida y efectiva, así como una gestión más fluida para el ingreso de la información, tanto como el respaldo digital, se posicionan como una excelente herramienta para el personal que actualmente labora en el bufete.</a:t>
            </a:r>
          </a:p>
          <a:p>
            <a:pPr algn="just">
              <a:buFont typeface="Wingdings" panose="05000000000000000000" pitchFamily="2" charset="2"/>
              <a:buChar char="ü"/>
            </a:pPr>
            <a:r>
              <a:rPr lang="es-ES" sz="1400" dirty="0"/>
              <a:t>Podemos concluir que toda documentación en todo su ciclo de vida, desde que se crea hasta que se destruye, pasa por diferentes procesos, los cuales es importante identificar para tener ese valor agregado y poder generar una herramienta en base al negocio en el que se utiliza.</a:t>
            </a:r>
          </a:p>
        </p:txBody>
      </p:sp>
      <p:sp>
        <p:nvSpPr>
          <p:cNvPr id="6" name="Título 5">
            <a:extLst>
              <a:ext uri="{FF2B5EF4-FFF2-40B4-BE49-F238E27FC236}">
                <a16:creationId xmlns:a16="http://schemas.microsoft.com/office/drawing/2014/main" id="{9C4FF3D9-79AB-050D-DC8B-B3CC816D4AF6}"/>
              </a:ext>
            </a:extLst>
          </p:cNvPr>
          <p:cNvSpPr>
            <a:spLocks noGrp="1"/>
          </p:cNvSpPr>
          <p:nvPr>
            <p:ph type="title"/>
          </p:nvPr>
        </p:nvSpPr>
        <p:spPr>
          <a:xfrm>
            <a:off x="720000" y="211109"/>
            <a:ext cx="7704000" cy="572700"/>
          </a:xfrm>
        </p:spPr>
        <p:txBody>
          <a:bodyPr/>
          <a:lstStyle/>
          <a:p>
            <a:r>
              <a:rPr lang="es-ES" dirty="0"/>
              <a:t>CONCLUSIÓN</a:t>
            </a:r>
            <a:endParaRPr lang="es-SV" dirty="0"/>
          </a:p>
        </p:txBody>
      </p:sp>
    </p:spTree>
    <p:extLst>
      <p:ext uri="{BB962C8B-B14F-4D97-AF65-F5344CB8AC3E}">
        <p14:creationId xmlns:p14="http://schemas.microsoft.com/office/powerpoint/2010/main" val="1696328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2"/>
        <p:cNvGrpSpPr/>
        <p:nvPr/>
      </p:nvGrpSpPr>
      <p:grpSpPr>
        <a:xfrm>
          <a:off x="0" y="0"/>
          <a:ext cx="0" cy="0"/>
          <a:chOff x="0" y="0"/>
          <a:chExt cx="0" cy="0"/>
        </a:xfrm>
      </p:grpSpPr>
      <p:sp>
        <p:nvSpPr>
          <p:cNvPr id="1133" name="Google Shape;1133;p85"/>
          <p:cNvSpPr txBox="1">
            <a:spLocks noGrp="1"/>
          </p:cNvSpPr>
          <p:nvPr>
            <p:ph type="title"/>
          </p:nvPr>
        </p:nvSpPr>
        <p:spPr>
          <a:xfrm>
            <a:off x="775950" y="510282"/>
            <a:ext cx="63678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t>GRACIAS POR LA ATENCIÓN PRESTADA.</a:t>
            </a:r>
            <a:endParaRPr sz="4800" dirty="0"/>
          </a:p>
        </p:txBody>
      </p:sp>
      <p:pic>
        <p:nvPicPr>
          <p:cNvPr id="6148" name="Picture 4" descr="Ejemplo De Vector De Icono De Apretón De Manos Gracias a Color Stock de  ilustración - Ilustración de aislado, regalo: 206730117">
            <a:extLst>
              <a:ext uri="{FF2B5EF4-FFF2-40B4-BE49-F238E27FC236}">
                <a16:creationId xmlns:a16="http://schemas.microsoft.com/office/drawing/2014/main" id="{86BD8DB9-47CD-CA06-B17F-9105475507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1719" y="3127851"/>
            <a:ext cx="1801668" cy="18016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597311" y="859760"/>
            <a:ext cx="51060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400" b="1" dirty="0"/>
              <a:t>INTRODUCCIÓN</a:t>
            </a:r>
            <a:endParaRPr sz="4400" b="1" dirty="0"/>
          </a:p>
        </p:txBody>
      </p:sp>
      <p:sp>
        <p:nvSpPr>
          <p:cNvPr id="365" name="Google Shape;365;p53"/>
          <p:cNvSpPr txBox="1">
            <a:spLocks/>
          </p:cNvSpPr>
          <p:nvPr/>
        </p:nvSpPr>
        <p:spPr>
          <a:xfrm>
            <a:off x="597311" y="2181498"/>
            <a:ext cx="5106034" cy="18158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Medium"/>
              <a:buNone/>
              <a:defRPr sz="1500" b="0" i="0" u="none" strike="noStrike" cap="none">
                <a:solidFill>
                  <a:schemeClr val="dk2"/>
                </a:solidFill>
                <a:latin typeface="Montserrat Medium"/>
                <a:ea typeface="Montserrat Medium"/>
                <a:cs typeface="Montserrat Medium"/>
                <a:sym typeface="Montserrat Medium"/>
              </a:defRPr>
            </a:lvl1pPr>
            <a:lvl2pPr marL="914400" marR="0" lvl="1"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2pPr>
            <a:lvl3pPr marL="1371600" marR="0" lvl="2"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3pPr>
            <a:lvl4pPr marL="1828800" marR="0" lvl="3"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4pPr>
            <a:lvl5pPr marL="2286000" marR="0" lvl="4"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5pPr>
            <a:lvl6pPr marL="2743200" marR="0" lvl="5"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6pPr>
            <a:lvl7pPr marL="3200400" marR="0" lvl="6"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7pPr>
            <a:lvl8pPr marL="3657600" marR="0" lvl="7"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8pPr>
            <a:lvl9pPr marL="4114800" marR="0" lvl="8" indent="-317500" algn="ctr" rtl="0">
              <a:lnSpc>
                <a:spcPct val="100000"/>
              </a:lnSpc>
              <a:spcBef>
                <a:spcPts val="0"/>
              </a:spcBef>
              <a:spcAft>
                <a:spcPts val="0"/>
              </a:spcAft>
              <a:buClr>
                <a:schemeClr val="dk2"/>
              </a:buClr>
              <a:buSzPts val="1400"/>
              <a:buFont typeface="Montserrat Medium"/>
              <a:buNone/>
              <a:defRPr sz="1400" b="0" i="0" u="none" strike="noStrike" cap="none">
                <a:solidFill>
                  <a:schemeClr val="dk2"/>
                </a:solidFill>
                <a:latin typeface="Montserrat Medium"/>
                <a:ea typeface="Montserrat Medium"/>
                <a:cs typeface="Montserrat Medium"/>
                <a:sym typeface="Montserrat Medium"/>
              </a:defRPr>
            </a:lvl9pPr>
          </a:lstStyle>
          <a:p>
            <a:pPr algn="just"/>
            <a:r>
              <a:rPr lang="es-SV" sz="1600" dirty="0"/>
              <a:t>En el presente trabajo se aborda la gestión, la búsqueda y los registros de documentos escaneados del bufete de abogados Cartagena, como un panorama actual de la tecnología de la información, donde la gestión eficiente de documentos se ha convertido en un tema de gran importancia.</a:t>
            </a:r>
          </a:p>
        </p:txBody>
      </p:sp>
      <p:pic>
        <p:nvPicPr>
          <p:cNvPr id="2050" name="Picture 2" descr="Sistema de gestión de contenidos - Iconos gratis de computadora">
            <a:extLst>
              <a:ext uri="{FF2B5EF4-FFF2-40B4-BE49-F238E27FC236}">
                <a16:creationId xmlns:a16="http://schemas.microsoft.com/office/drawing/2014/main" id="{74CCAE94-8194-187F-BB5C-D5BD0C905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6967" y="691117"/>
            <a:ext cx="2649722" cy="2649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865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194891" y="318405"/>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372" name="Google Shape;372;p54"/>
          <p:cNvGraphicFramePr/>
          <p:nvPr>
            <p:extLst>
              <p:ext uri="{D42A27DB-BD31-4B8C-83A1-F6EECF244321}">
                <p14:modId xmlns:p14="http://schemas.microsoft.com/office/powerpoint/2010/main" val="1545580322"/>
              </p:ext>
            </p:extLst>
          </p:nvPr>
        </p:nvGraphicFramePr>
        <p:xfrm>
          <a:off x="595431" y="1162905"/>
          <a:ext cx="8316000" cy="3251020"/>
        </p:xfrm>
        <a:graphic>
          <a:graphicData uri="http://schemas.openxmlformats.org/drawingml/2006/table">
            <a:tbl>
              <a:tblPr>
                <a:noFill/>
                <a:tableStyleId>{03B7EA17-4A9F-4A67-AA26-CAFDEFA532DB}</a:tableStyleId>
              </a:tblPr>
              <a:tblGrid>
                <a:gridCol w="2827973">
                  <a:extLst>
                    <a:ext uri="{9D8B030D-6E8A-4147-A177-3AD203B41FA5}">
                      <a16:colId xmlns:a16="http://schemas.microsoft.com/office/drawing/2014/main" val="20000"/>
                    </a:ext>
                  </a:extLst>
                </a:gridCol>
                <a:gridCol w="5488027">
                  <a:extLst>
                    <a:ext uri="{9D8B030D-6E8A-4147-A177-3AD203B41FA5}">
                      <a16:colId xmlns:a16="http://schemas.microsoft.com/office/drawing/2014/main" val="20001"/>
                    </a:ext>
                  </a:extLst>
                </a:gridCol>
              </a:tblGrid>
              <a:tr h="474699">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ENUNCIADO DEL PROBLEMA</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SV" sz="1600" b="1" dirty="0">
                          <a:solidFill>
                            <a:schemeClr val="accent2"/>
                          </a:solidFill>
                          <a:uFill>
                            <a:noFill/>
                          </a:uFill>
                          <a:latin typeface="Montserrat"/>
                          <a:ea typeface="Montserrat"/>
                          <a:cs typeface="Calibri" panose="020F0502020204030204" pitchFamily="34" charset="0"/>
                          <a:sym typeface="Montserrat"/>
                        </a:rPr>
                        <a:t>PLANTEAMIENTO DEL PROBLEMA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ANTECEDENTES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321111">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uFill>
                            <a:noFill/>
                          </a:uFill>
                          <a:latin typeface="Montserrat"/>
                          <a:ea typeface="Montserrat"/>
                          <a:cs typeface="Calibri" panose="020F0502020204030204" pitchFamily="34" charset="0"/>
                          <a:sym typeface="Montserrat"/>
                        </a:rPr>
                        <a:t>DELIMITACIONES</a:t>
                      </a: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21111">
                <a:tc>
                  <a:txBody>
                    <a:bodyPr/>
                    <a:lstStyle/>
                    <a:p>
                      <a:pPr marL="0" lvl="0" indent="0" algn="l" rtl="0">
                        <a:spcBef>
                          <a:spcPts val="0"/>
                        </a:spcBef>
                        <a:spcAft>
                          <a:spcPts val="0"/>
                        </a:spcAft>
                        <a:buNone/>
                      </a:pPr>
                      <a:r>
                        <a:rPr lang="en" sz="1600" b="1" dirty="0">
                          <a:solidFill>
                            <a:schemeClr val="accent2"/>
                          </a:solidFill>
                          <a:uFill>
                            <a:noFill/>
                          </a:uFill>
                          <a:latin typeface="Montserrat"/>
                          <a:ea typeface="Montserrat"/>
                          <a:cs typeface="Calibri" panose="020F0502020204030204" pitchFamily="34" charset="0"/>
                          <a:sym typeface="Montserrat"/>
                        </a:rPr>
                        <a:t>ALCANCES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600" dirty="0">
                        <a:solidFill>
                          <a:srgbClr val="191919"/>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660866">
                <a:tc>
                  <a:txBody>
                    <a:bodyPr/>
                    <a:lstStyle/>
                    <a:p>
                      <a:pPr marL="0" lvl="0" indent="0" algn="l" rtl="0">
                        <a:spcBef>
                          <a:spcPts val="0"/>
                        </a:spcBef>
                        <a:spcAft>
                          <a:spcPts val="0"/>
                        </a:spcAft>
                        <a:buNone/>
                      </a:pPr>
                      <a:endParaRPr lang="es-ES"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0"/>
                        </a:spcAft>
                        <a:buNone/>
                      </a:pPr>
                      <a:r>
                        <a:rPr lang="es-SV" sz="1600" b="1" dirty="0">
                          <a:solidFill>
                            <a:schemeClr val="accent2"/>
                          </a:solidFill>
                          <a:latin typeface="Montserrat"/>
                          <a:ea typeface="Montserrat"/>
                          <a:cs typeface="Calibri" panose="020F0502020204030204" pitchFamily="34" charset="0"/>
                          <a:sym typeface="Montserrat"/>
                        </a:rPr>
                        <a:t>OBJETIVOS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r>
                        <a:rPr lang="en" sz="1600" b="1" dirty="0">
                          <a:solidFill>
                            <a:schemeClr val="accent2"/>
                          </a:solidFill>
                          <a:latin typeface="Montserrat"/>
                          <a:ea typeface="Montserrat"/>
                          <a:cs typeface="Calibri" panose="020F0502020204030204" pitchFamily="34" charset="0"/>
                          <a:sym typeface="Montserrat"/>
                        </a:rPr>
                        <a:t>JUSTIFICACION</a:t>
                      </a:r>
                    </a:p>
                    <a:p>
                      <a:pPr marL="0" lvl="0" indent="0" algn="l" rtl="0">
                        <a:spcBef>
                          <a:spcPts val="0"/>
                        </a:spcBef>
                        <a:spcAft>
                          <a:spcPts val="1600"/>
                        </a:spcAft>
                        <a:buNone/>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05801546"/>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54"/>
          <p:cNvSpPr txBox="1">
            <a:spLocks noGrp="1"/>
          </p:cNvSpPr>
          <p:nvPr>
            <p:ph type="title"/>
          </p:nvPr>
        </p:nvSpPr>
        <p:spPr>
          <a:xfrm>
            <a:off x="3283026" y="324860"/>
            <a:ext cx="240879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CONTENIDO</a:t>
            </a:r>
            <a:endParaRPr dirty="0"/>
          </a:p>
        </p:txBody>
      </p:sp>
      <p:graphicFrame>
        <p:nvGraphicFramePr>
          <p:cNvPr id="2" name="Google Shape;372;p54">
            <a:extLst>
              <a:ext uri="{FF2B5EF4-FFF2-40B4-BE49-F238E27FC236}">
                <a16:creationId xmlns:a16="http://schemas.microsoft.com/office/drawing/2014/main" id="{91A8144C-C1B7-3DD5-AEDF-6E72E550C7FD}"/>
              </a:ext>
            </a:extLst>
          </p:cNvPr>
          <p:cNvGraphicFramePr/>
          <p:nvPr>
            <p:extLst>
              <p:ext uri="{D42A27DB-BD31-4B8C-83A1-F6EECF244321}">
                <p14:modId xmlns:p14="http://schemas.microsoft.com/office/powerpoint/2010/main" val="801088349"/>
              </p:ext>
            </p:extLst>
          </p:nvPr>
        </p:nvGraphicFramePr>
        <p:xfrm>
          <a:off x="414000" y="1251246"/>
          <a:ext cx="8316000" cy="3348000"/>
        </p:xfrm>
        <a:graphic>
          <a:graphicData uri="http://schemas.openxmlformats.org/drawingml/2006/table">
            <a:tbl>
              <a:tblPr>
                <a:noFill/>
                <a:tableStyleId>{03B7EA17-4A9F-4A67-AA26-CAFDEFA532DB}</a:tableStyleId>
              </a:tblPr>
              <a:tblGrid>
                <a:gridCol w="2828002">
                  <a:extLst>
                    <a:ext uri="{9D8B030D-6E8A-4147-A177-3AD203B41FA5}">
                      <a16:colId xmlns:a16="http://schemas.microsoft.com/office/drawing/2014/main" val="20000"/>
                    </a:ext>
                  </a:extLst>
                </a:gridCol>
                <a:gridCol w="5487998">
                  <a:extLst>
                    <a:ext uri="{9D8B030D-6E8A-4147-A177-3AD203B41FA5}">
                      <a16:colId xmlns:a16="http://schemas.microsoft.com/office/drawing/2014/main" val="20001"/>
                    </a:ext>
                  </a:extLst>
                </a:gridCol>
              </a:tblGrid>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latin typeface="Montserrat"/>
                          <a:ea typeface="Montserrat"/>
                          <a:cs typeface="Calibri" panose="020F0502020204030204" pitchFamily="34" charset="0"/>
                          <a:sym typeface="Montserrat"/>
                        </a:rPr>
                        <a:t>FUNDAMENTACION TEORICA</a:t>
                      </a: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IPO DE INVESTIGACION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160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T</a:t>
                      </a:r>
                      <a:r>
                        <a:rPr lang="es-SV" sz="1600" b="1" dirty="0">
                          <a:solidFill>
                            <a:schemeClr val="accent2"/>
                          </a:solidFill>
                          <a:uFill>
                            <a:noFill/>
                          </a:uFill>
                          <a:latin typeface="Montserrat"/>
                          <a:ea typeface="Montserrat"/>
                          <a:cs typeface="Calibri" panose="020F0502020204030204" pitchFamily="34" charset="0"/>
                          <a:sym typeface="Montserrat"/>
                        </a:rPr>
                        <a:t>ECNICAS E INSTRUMENTOS </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2"/>
                  </a:ext>
                </a:extLst>
              </a:tr>
              <a:tr h="47504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R</a:t>
                      </a:r>
                      <a:r>
                        <a:rPr lang="es-SV" sz="1600" b="1" dirty="0">
                          <a:solidFill>
                            <a:schemeClr val="accent2"/>
                          </a:solidFill>
                          <a:uFill>
                            <a:noFill/>
                          </a:uFill>
                          <a:latin typeface="Montserrat"/>
                          <a:ea typeface="Montserrat"/>
                          <a:cs typeface="Calibri" panose="020F0502020204030204" pitchFamily="34" charset="0"/>
                          <a:sym typeface="Montserrat"/>
                        </a:rPr>
                        <a:t>EQUERIMIENTOS</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sz="1600" dirty="0">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475049">
                <a:tc>
                  <a:txBody>
                    <a:bodyPr/>
                    <a:lstStyle/>
                    <a:p>
                      <a:pPr marL="0" lvl="0" indent="0" algn="l" rtl="0">
                        <a:spcBef>
                          <a:spcPts val="0"/>
                        </a:spcBef>
                        <a:spcAft>
                          <a:spcPts val="0"/>
                        </a:spcAft>
                        <a:buNone/>
                      </a:pP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38100" cap="flat" cmpd="sng">
                      <a:solidFill>
                        <a:srgbClr val="33443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S" sz="1600" b="1" dirty="0">
                          <a:solidFill>
                            <a:schemeClr val="accent2"/>
                          </a:solidFill>
                          <a:uFill>
                            <a:noFill/>
                          </a:uFill>
                          <a:latin typeface="Montserrat"/>
                          <a:ea typeface="Montserrat"/>
                          <a:cs typeface="Calibri" panose="020F0502020204030204" pitchFamily="34" charset="0"/>
                          <a:sym typeface="Montserrat"/>
                        </a:rPr>
                        <a:t>C</a:t>
                      </a:r>
                      <a:r>
                        <a:rPr lang="es-SV" sz="1600" b="1" dirty="0">
                          <a:solidFill>
                            <a:schemeClr val="accent2"/>
                          </a:solidFill>
                          <a:uFill>
                            <a:noFill/>
                          </a:uFill>
                          <a:latin typeface="Montserrat"/>
                          <a:ea typeface="Montserrat"/>
                          <a:cs typeface="Calibri" panose="020F0502020204030204" pitchFamily="34" charset="0"/>
                          <a:sym typeface="Montserrat"/>
                        </a:rPr>
                        <a:t>RONOGRAMA</a:t>
                      </a:r>
                      <a:endParaRPr lang="es-SV"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4"/>
                  </a:ext>
                </a:extLst>
              </a:tr>
              <a:tr h="972755">
                <a:tc>
                  <a:txBody>
                    <a:bodyPr/>
                    <a:lstStyle/>
                    <a:p>
                      <a:pPr marL="0" lvl="0" indent="0" algn="l" rtl="0">
                        <a:spcBef>
                          <a:spcPts val="0"/>
                        </a:spcBef>
                        <a:spcAft>
                          <a:spcPts val="0"/>
                        </a:spcAft>
                        <a:buNone/>
                      </a:pPr>
                      <a:r>
                        <a:rPr lang="en" sz="1600" b="1" dirty="0">
                          <a:solidFill>
                            <a:schemeClr val="accent2"/>
                          </a:solidFill>
                          <a:latin typeface="Montserrat"/>
                          <a:ea typeface="Montserrat"/>
                          <a:cs typeface="Calibri" panose="020F0502020204030204" pitchFamily="34" charset="0"/>
                          <a:sym typeface="Montserrat"/>
                        </a:rPr>
                        <a:t>ANEXOS</a:t>
                      </a:r>
                    </a:p>
                  </a:txBody>
                  <a:tcPr marL="91425" marR="91425" marT="91425" marB="91425" anchor="ctr">
                    <a:lnL w="9525" cap="flat" cmpd="sng">
                      <a:solidFill>
                        <a:srgbClr val="9E9E9E">
                          <a:alpha val="0"/>
                        </a:srgbClr>
                      </a:solidFill>
                      <a:prstDash val="solid"/>
                      <a:round/>
                      <a:headEnd type="none" w="sm" len="sm"/>
                      <a:tailEnd type="none" w="sm" len="sm"/>
                    </a:lnL>
                    <a:lnR w="38100" cap="flat" cmpd="sng" algn="ctr">
                      <a:solidFill>
                        <a:srgbClr val="334436"/>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l" rtl="0">
                        <a:spcBef>
                          <a:spcPts val="0"/>
                        </a:spcBef>
                        <a:spcAft>
                          <a:spcPts val="1600"/>
                        </a:spcAft>
                        <a:buNone/>
                      </a:pPr>
                      <a:endParaRPr lang="en" sz="1600" b="1" dirty="0">
                        <a:solidFill>
                          <a:schemeClr val="accent2"/>
                        </a:solidFill>
                        <a:latin typeface="Montserrat"/>
                        <a:ea typeface="Montserrat"/>
                        <a:cs typeface="Calibri" panose="020F0502020204030204" pitchFamily="34" charset="0"/>
                        <a:sym typeface="Montserrat"/>
                      </a:endParaRPr>
                    </a:p>
                    <a:p>
                      <a:pPr marL="0" lvl="0" indent="0" algn="l" rtl="0">
                        <a:spcBef>
                          <a:spcPts val="0"/>
                        </a:spcBef>
                        <a:spcAft>
                          <a:spcPts val="1600"/>
                        </a:spcAft>
                        <a:buNone/>
                      </a:pPr>
                      <a:r>
                        <a:rPr lang="es-ES" sz="1600" b="1" dirty="0">
                          <a:solidFill>
                            <a:schemeClr val="accent2"/>
                          </a:solidFill>
                          <a:latin typeface="Montserrat"/>
                          <a:ea typeface="Montserrat"/>
                          <a:cs typeface="Calibri" panose="020F0502020204030204" pitchFamily="34" charset="0"/>
                          <a:sym typeface="Montserrat"/>
                        </a:rPr>
                        <a:t>CONCLUSIONES</a:t>
                      </a:r>
                      <a:endParaRPr sz="1600" b="1" dirty="0">
                        <a:solidFill>
                          <a:schemeClr val="accent2"/>
                        </a:solidFill>
                        <a:latin typeface="Montserrat"/>
                        <a:ea typeface="Montserrat"/>
                        <a:cs typeface="Calibri" panose="020F0502020204030204" pitchFamily="34" charset="0"/>
                        <a:sym typeface="Montserrat"/>
                      </a:endParaRPr>
                    </a:p>
                  </a:txBody>
                  <a:tcPr marL="91425" marR="91425" marT="91425" marB="91425" anchor="ctr">
                    <a:lnL w="38100" cap="flat" cmpd="sng" algn="ctr">
                      <a:solidFill>
                        <a:srgbClr val="334436"/>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2" name="1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1" y="1195387"/>
            <a:ext cx="2800349" cy="3733798"/>
          </a:xfrm>
          <a:prstGeom prst="rect">
            <a:avLst/>
          </a:prstGeom>
        </p:spPr>
      </p:pic>
      <p:pic>
        <p:nvPicPr>
          <p:cNvPr id="3" name="2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1700" y="1514475"/>
            <a:ext cx="5122332" cy="28813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8"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pic>
        <p:nvPicPr>
          <p:cNvPr id="4" name="3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05795" y="1887128"/>
            <a:ext cx="4686300" cy="2636044"/>
          </a:xfrm>
          <a:prstGeom prst="rect">
            <a:avLst/>
          </a:prstGeom>
        </p:spPr>
      </p:pic>
      <p:pic>
        <p:nvPicPr>
          <p:cNvPr id="5" name="4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440" y="1266800"/>
            <a:ext cx="2907525" cy="3876700"/>
          </a:xfrm>
          <a:prstGeom prst="rect">
            <a:avLst/>
          </a:prstGeom>
        </p:spPr>
      </p:pic>
    </p:spTree>
    <p:extLst>
      <p:ext uri="{BB962C8B-B14F-4D97-AF65-F5344CB8AC3E}">
        <p14:creationId xmlns:p14="http://schemas.microsoft.com/office/powerpoint/2010/main" val="4107386630"/>
      </p:ext>
    </p:extLst>
  </p:cSld>
  <p:clrMapOvr>
    <a:masterClrMapping/>
  </p:clrMapOvr>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9"/>
        <p:cNvGrpSpPr/>
        <p:nvPr/>
      </p:nvGrpSpPr>
      <p:grpSpPr>
        <a:xfrm>
          <a:off x="0" y="0"/>
          <a:ext cx="0" cy="0"/>
          <a:chOff x="0" y="0"/>
          <a:chExt cx="0" cy="0"/>
        </a:xfrm>
      </p:grpSpPr>
      <p:sp>
        <p:nvSpPr>
          <p:cNvPr id="380" name="Google Shape;380;p55">
            <a:hlinkClick r:id="rId4" action="ppaction://hlinksldjump"/>
          </p:cNvPr>
          <p:cNvSpPr txBox="1">
            <a:spLocks noGrp="1"/>
          </p:cNvSpPr>
          <p:nvPr>
            <p:ph type="title"/>
          </p:nvPr>
        </p:nvSpPr>
        <p:spPr>
          <a:xfrm>
            <a:off x="1247238" y="278787"/>
            <a:ext cx="4167582"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a:t>ENUNCIADO DEL PROBLEMA</a:t>
            </a:r>
            <a:endParaRPr b="1" dirty="0"/>
          </a:p>
        </p:txBody>
      </p:sp>
      <p:sp>
        <p:nvSpPr>
          <p:cNvPr id="3" name="CuadroTexto 2">
            <a:extLst>
              <a:ext uri="{FF2B5EF4-FFF2-40B4-BE49-F238E27FC236}">
                <a16:creationId xmlns:a16="http://schemas.microsoft.com/office/drawing/2014/main" id="{787BC1E5-A396-17E1-A987-B9AD9B533C06}"/>
              </a:ext>
            </a:extLst>
          </p:cNvPr>
          <p:cNvSpPr txBox="1"/>
          <p:nvPr/>
        </p:nvSpPr>
        <p:spPr>
          <a:xfrm>
            <a:off x="2728314" y="1073040"/>
            <a:ext cx="6001016" cy="28102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Demora al realizar búsquedas o consultas de documentos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Duplicidad en los archivos</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Gastos en concepto de Papelería</a:t>
            </a:r>
          </a:p>
          <a:p>
            <a:pPr marL="285750" indent="-285750" algn="just">
              <a:lnSpc>
                <a:spcPct val="150000"/>
              </a:lnSpc>
              <a:buFont typeface="Arial" panose="020B0604020202020204" pitchFamily="34" charset="0"/>
              <a:buChar char="•"/>
            </a:pPr>
            <a:r>
              <a:rPr lang="es-SV" sz="2000" dirty="0">
                <a:latin typeface="Montserrat Medium" panose="00000600000000000000" pitchFamily="2" charset="0"/>
              </a:rPr>
              <a:t>Retraso en procesos debido a gestión manual de documentos físicos.</a:t>
            </a:r>
          </a:p>
        </p:txBody>
      </p:sp>
      <p:pic>
        <p:nvPicPr>
          <p:cNvPr id="4" name="Imagen 3">
            <a:extLst>
              <a:ext uri="{FF2B5EF4-FFF2-40B4-BE49-F238E27FC236}">
                <a16:creationId xmlns:a16="http://schemas.microsoft.com/office/drawing/2014/main" id="{96D284A1-CC1D-87D1-B95A-72A47A91EE57}"/>
              </a:ext>
            </a:extLst>
          </p:cNvPr>
          <p:cNvPicPr>
            <a:picLocks noChangeAspect="1"/>
          </p:cNvPicPr>
          <p:nvPr/>
        </p:nvPicPr>
        <p:blipFill>
          <a:blip r:embed="rId5"/>
          <a:stretch>
            <a:fillRect/>
          </a:stretch>
        </p:blipFill>
        <p:spPr>
          <a:xfrm>
            <a:off x="0" y="1894901"/>
            <a:ext cx="2728313" cy="3248599"/>
          </a:xfrm>
          <a:prstGeom prst="rect">
            <a:avLst/>
          </a:prstGeom>
        </p:spPr>
      </p:pic>
      <p:pic>
        <p:nvPicPr>
          <p:cNvPr id="3074" name="Picture 2" descr="Icono de Problema Coloring Color">
            <a:extLst>
              <a:ext uri="{FF2B5EF4-FFF2-40B4-BE49-F238E27FC236}">
                <a16:creationId xmlns:a16="http://schemas.microsoft.com/office/drawing/2014/main" id="{7D51FC1D-BC59-4CA1-38F3-655AA063F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275" y="2667857"/>
            <a:ext cx="2079926" cy="207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867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1000"/>
                                        <p:tgtEl>
                                          <p:spTgt spid="3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6">
            <a:hlinkClick r:id="rId3" action="ppaction://hlinksldjump"/>
          </p:cNvPr>
          <p:cNvSpPr txBox="1">
            <a:spLocks noGrp="1"/>
          </p:cNvSpPr>
          <p:nvPr>
            <p:ph type="title"/>
          </p:nvPr>
        </p:nvSpPr>
        <p:spPr>
          <a:xfrm>
            <a:off x="1499390" y="159117"/>
            <a:ext cx="558107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dirty="0"/>
              <a:t>PLANTEAMIENTO DEL PROBLEMA</a:t>
            </a:r>
            <a:endParaRPr b="1" dirty="0"/>
          </a:p>
        </p:txBody>
      </p:sp>
      <p:sp>
        <p:nvSpPr>
          <p:cNvPr id="10" name="9 Rectángulo"/>
          <p:cNvSpPr/>
          <p:nvPr/>
        </p:nvSpPr>
        <p:spPr>
          <a:xfrm>
            <a:off x="6108700" y="4593091"/>
            <a:ext cx="3035300" cy="276999"/>
          </a:xfrm>
          <a:prstGeom prst="rect">
            <a:avLst/>
          </a:prstGeom>
        </p:spPr>
        <p:txBody>
          <a:bodyPr wrap="square">
            <a:spAutoFit/>
          </a:bodyPr>
          <a:lstStyle/>
          <a:p>
            <a:r>
              <a:rPr lang="es-ES" sz="1200" i="1" dirty="0"/>
              <a:t>Diagrama de Ishikawa</a:t>
            </a:r>
            <a:endParaRPr lang="es-SV" sz="1050" dirty="0"/>
          </a:p>
        </p:txBody>
      </p:sp>
      <p:sp>
        <p:nvSpPr>
          <p:cNvPr id="11" name="10 Triángulo isósceles"/>
          <p:cNvSpPr/>
          <p:nvPr/>
        </p:nvSpPr>
        <p:spPr>
          <a:xfrm rot="5400000">
            <a:off x="54451" y="2259967"/>
            <a:ext cx="1195387" cy="79375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cxnSp>
        <p:nvCxnSpPr>
          <p:cNvPr id="12" name="11 Conector recto de flecha"/>
          <p:cNvCxnSpPr>
            <a:stCxn id="11" idx="0"/>
            <a:endCxn id="13" idx="2"/>
          </p:cNvCxnSpPr>
          <p:nvPr/>
        </p:nvCxnSpPr>
        <p:spPr>
          <a:xfrm flipV="1">
            <a:off x="1049020" y="2613286"/>
            <a:ext cx="7328207" cy="4355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3" name="12 Acorde"/>
          <p:cNvSpPr/>
          <p:nvPr/>
        </p:nvSpPr>
        <p:spPr>
          <a:xfrm rot="10800000">
            <a:off x="7080460" y="1727329"/>
            <a:ext cx="2063539" cy="1769936"/>
          </a:xfrm>
          <a:prstGeom prst="chord">
            <a:avLst>
              <a:gd name="adj1" fmla="val 6449930"/>
              <a:gd name="adj2" fmla="val 15184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latin typeface="Montserrat Medium" panose="00000600000000000000" pitchFamily="2" charset="0"/>
            </a:endParaRPr>
          </a:p>
        </p:txBody>
      </p:sp>
      <p:cxnSp>
        <p:nvCxnSpPr>
          <p:cNvPr id="14" name="13 Conector recto de flecha"/>
          <p:cNvCxnSpPr/>
          <p:nvPr/>
        </p:nvCxnSpPr>
        <p:spPr>
          <a:xfrm flipH="1" flipV="1">
            <a:off x="1397726" y="1188720"/>
            <a:ext cx="1440089" cy="146812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5" name="14 Conector recto de flecha"/>
          <p:cNvCxnSpPr/>
          <p:nvPr/>
        </p:nvCxnSpPr>
        <p:spPr>
          <a:xfrm flipH="1" flipV="1">
            <a:off x="3461657" y="1035383"/>
            <a:ext cx="1224462" cy="1569866"/>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 name="15 Conector recto de flecha"/>
          <p:cNvCxnSpPr>
            <a:endCxn id="19" idx="2"/>
          </p:cNvCxnSpPr>
          <p:nvPr/>
        </p:nvCxnSpPr>
        <p:spPr>
          <a:xfrm flipH="1" flipV="1">
            <a:off x="5784003" y="1035383"/>
            <a:ext cx="1296457" cy="1577903"/>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7" name="16 Conector recto de flecha"/>
          <p:cNvCxnSpPr/>
          <p:nvPr/>
        </p:nvCxnSpPr>
        <p:spPr>
          <a:xfrm flipH="1">
            <a:off x="2207623" y="2656843"/>
            <a:ext cx="1467230" cy="175875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17 Conector recto de flecha"/>
          <p:cNvCxnSpPr/>
          <p:nvPr/>
        </p:nvCxnSpPr>
        <p:spPr>
          <a:xfrm flipH="1">
            <a:off x="5812321" y="2656843"/>
            <a:ext cx="1028426" cy="1471289"/>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9" name="18 CuadroTexto"/>
          <p:cNvSpPr txBox="1"/>
          <p:nvPr/>
        </p:nvSpPr>
        <p:spPr>
          <a:xfrm>
            <a:off x="4836915" y="727606"/>
            <a:ext cx="1894176" cy="307777"/>
          </a:xfrm>
          <a:prstGeom prst="rect">
            <a:avLst/>
          </a:prstGeom>
          <a:noFill/>
        </p:spPr>
        <p:txBody>
          <a:bodyPr wrap="square" rtlCol="0">
            <a:spAutoFit/>
          </a:bodyPr>
          <a:lstStyle/>
          <a:p>
            <a:r>
              <a:rPr lang="en-US" dirty="0">
                <a:latin typeface="Montserrat Medium" panose="00000600000000000000" pitchFamily="2" charset="0"/>
              </a:rPr>
              <a:t>MANO DE OBRA</a:t>
            </a:r>
            <a:endParaRPr lang="es-SV" dirty="0">
              <a:latin typeface="Montserrat Medium" panose="00000600000000000000" pitchFamily="2" charset="0"/>
            </a:endParaRPr>
          </a:p>
        </p:txBody>
      </p:sp>
      <p:sp>
        <p:nvSpPr>
          <p:cNvPr id="20" name="19 CuadroTexto"/>
          <p:cNvSpPr txBox="1"/>
          <p:nvPr/>
        </p:nvSpPr>
        <p:spPr>
          <a:xfrm>
            <a:off x="316257" y="727606"/>
            <a:ext cx="2087767" cy="523220"/>
          </a:xfrm>
          <a:prstGeom prst="rect">
            <a:avLst/>
          </a:prstGeom>
          <a:noFill/>
        </p:spPr>
        <p:txBody>
          <a:bodyPr wrap="square" rtlCol="0">
            <a:spAutoFit/>
          </a:bodyPr>
          <a:lstStyle/>
          <a:p>
            <a:r>
              <a:rPr lang="en-US" dirty="0">
                <a:latin typeface="Montserrat Medium" panose="00000600000000000000" pitchFamily="2" charset="0"/>
              </a:rPr>
              <a:t>MATERIA &amp; MAQUINA</a:t>
            </a:r>
            <a:endParaRPr lang="es-SV" dirty="0">
              <a:latin typeface="Montserrat Medium" panose="00000600000000000000" pitchFamily="2" charset="0"/>
            </a:endParaRPr>
          </a:p>
        </p:txBody>
      </p:sp>
      <p:sp>
        <p:nvSpPr>
          <p:cNvPr id="21" name="20 CuadroTexto"/>
          <p:cNvSpPr txBox="1"/>
          <p:nvPr/>
        </p:nvSpPr>
        <p:spPr>
          <a:xfrm>
            <a:off x="5635791" y="4128132"/>
            <a:ext cx="1357916" cy="307777"/>
          </a:xfrm>
          <a:prstGeom prst="rect">
            <a:avLst/>
          </a:prstGeom>
          <a:noFill/>
        </p:spPr>
        <p:txBody>
          <a:bodyPr wrap="square" rtlCol="0">
            <a:spAutoFit/>
          </a:bodyPr>
          <a:lstStyle/>
          <a:p>
            <a:r>
              <a:rPr lang="en-US" dirty="0">
                <a:latin typeface="Montserrat Medium" panose="00000600000000000000" pitchFamily="2" charset="0"/>
              </a:rPr>
              <a:t>METODO</a:t>
            </a:r>
            <a:endParaRPr lang="es-SV" dirty="0">
              <a:latin typeface="Montserrat Medium" panose="00000600000000000000" pitchFamily="2" charset="0"/>
            </a:endParaRPr>
          </a:p>
        </p:txBody>
      </p:sp>
      <p:sp>
        <p:nvSpPr>
          <p:cNvPr id="30" name="29 CuadroTexto"/>
          <p:cNvSpPr txBox="1"/>
          <p:nvPr/>
        </p:nvSpPr>
        <p:spPr>
          <a:xfrm>
            <a:off x="1491865" y="4435909"/>
            <a:ext cx="1158603" cy="307777"/>
          </a:xfrm>
          <a:prstGeom prst="rect">
            <a:avLst/>
          </a:prstGeom>
          <a:noFill/>
        </p:spPr>
        <p:txBody>
          <a:bodyPr wrap="square" rtlCol="0">
            <a:spAutoFit/>
          </a:bodyPr>
          <a:lstStyle/>
          <a:p>
            <a:r>
              <a:rPr lang="en-US" dirty="0">
                <a:latin typeface="Montserrat Medium" panose="00000600000000000000" pitchFamily="2" charset="0"/>
              </a:rPr>
              <a:t>MATERIA</a:t>
            </a:r>
            <a:endParaRPr lang="es-SV" dirty="0">
              <a:latin typeface="Montserrat Medium" panose="00000600000000000000" pitchFamily="2" charset="0"/>
            </a:endParaRPr>
          </a:p>
        </p:txBody>
      </p:sp>
      <p:sp>
        <p:nvSpPr>
          <p:cNvPr id="31" name="30 CuadroTexto"/>
          <p:cNvSpPr txBox="1"/>
          <p:nvPr/>
        </p:nvSpPr>
        <p:spPr>
          <a:xfrm>
            <a:off x="3123701" y="735226"/>
            <a:ext cx="895350" cy="307777"/>
          </a:xfrm>
          <a:prstGeom prst="rect">
            <a:avLst/>
          </a:prstGeom>
          <a:noFill/>
        </p:spPr>
        <p:txBody>
          <a:bodyPr wrap="square" rtlCol="0">
            <a:spAutoFit/>
          </a:bodyPr>
          <a:lstStyle/>
          <a:p>
            <a:r>
              <a:rPr lang="en-US" dirty="0">
                <a:latin typeface="Montserrat Medium" panose="00000600000000000000" pitchFamily="2" charset="0"/>
              </a:rPr>
              <a:t>MEDIO</a:t>
            </a:r>
            <a:endParaRPr lang="es-SV" dirty="0">
              <a:latin typeface="Montserrat Medium" panose="00000600000000000000" pitchFamily="2" charset="0"/>
            </a:endParaRPr>
          </a:p>
        </p:txBody>
      </p:sp>
      <p:sp>
        <p:nvSpPr>
          <p:cNvPr id="29" name="28 CuadroTexto"/>
          <p:cNvSpPr txBox="1"/>
          <p:nvPr/>
        </p:nvSpPr>
        <p:spPr>
          <a:xfrm>
            <a:off x="4017963" y="1080998"/>
            <a:ext cx="1007564" cy="646331"/>
          </a:xfrm>
          <a:prstGeom prst="rect">
            <a:avLst/>
          </a:prstGeom>
          <a:noFill/>
        </p:spPr>
        <p:txBody>
          <a:bodyPr wrap="square" rtlCol="0">
            <a:spAutoFit/>
          </a:bodyPr>
          <a:lstStyle/>
          <a:p>
            <a:r>
              <a:rPr lang="es-SV" sz="1200" dirty="0">
                <a:latin typeface="Montserrat Medium" panose="00000600000000000000" pitchFamily="2" charset="0"/>
              </a:rPr>
              <a:t>Poco espacio físico</a:t>
            </a:r>
          </a:p>
        </p:txBody>
      </p:sp>
      <p:sp>
        <p:nvSpPr>
          <p:cNvPr id="384" name="383 CuadroTexto"/>
          <p:cNvSpPr txBox="1"/>
          <p:nvPr/>
        </p:nvSpPr>
        <p:spPr>
          <a:xfrm>
            <a:off x="3034120" y="1804386"/>
            <a:ext cx="1508217" cy="461665"/>
          </a:xfrm>
          <a:prstGeom prst="rect">
            <a:avLst/>
          </a:prstGeom>
          <a:noFill/>
        </p:spPr>
        <p:txBody>
          <a:bodyPr wrap="square" rtlCol="0">
            <a:spAutoFit/>
          </a:bodyPr>
          <a:lstStyle/>
          <a:p>
            <a:r>
              <a:rPr lang="es-SV" sz="1200" dirty="0">
                <a:latin typeface="Montserrat Medium" panose="00000600000000000000" pitchFamily="2" charset="0"/>
              </a:rPr>
              <a:t>Acumulación</a:t>
            </a:r>
            <a:r>
              <a:rPr lang="en-US" sz="1200" dirty="0">
                <a:latin typeface="Montserrat Medium" panose="00000600000000000000" pitchFamily="2" charset="0"/>
              </a:rPr>
              <a:t> </a:t>
            </a:r>
            <a:r>
              <a:rPr lang="es-SV" sz="1200" dirty="0">
                <a:latin typeface="Montserrat Medium" panose="00000600000000000000" pitchFamily="2" charset="0"/>
              </a:rPr>
              <a:t>Documental</a:t>
            </a:r>
          </a:p>
        </p:txBody>
      </p:sp>
      <p:sp>
        <p:nvSpPr>
          <p:cNvPr id="385" name="384 CuadroTexto"/>
          <p:cNvSpPr txBox="1"/>
          <p:nvPr/>
        </p:nvSpPr>
        <p:spPr>
          <a:xfrm>
            <a:off x="2080906" y="3189488"/>
            <a:ext cx="909162" cy="307777"/>
          </a:xfrm>
          <a:prstGeom prst="rect">
            <a:avLst/>
          </a:prstGeom>
          <a:noFill/>
        </p:spPr>
        <p:txBody>
          <a:bodyPr wrap="square" rtlCol="0">
            <a:spAutoFit/>
          </a:bodyPr>
          <a:lstStyle/>
          <a:p>
            <a:r>
              <a:rPr lang="es-SV" dirty="0">
                <a:latin typeface="Montserrat Medium" panose="00000600000000000000" pitchFamily="2" charset="0"/>
              </a:rPr>
              <a:t>Grapas</a:t>
            </a:r>
          </a:p>
        </p:txBody>
      </p:sp>
      <p:sp>
        <p:nvSpPr>
          <p:cNvPr id="36" name="35 CuadroTexto"/>
          <p:cNvSpPr txBox="1"/>
          <p:nvPr/>
        </p:nvSpPr>
        <p:spPr>
          <a:xfrm>
            <a:off x="2744744" y="3827686"/>
            <a:ext cx="861421" cy="305931"/>
          </a:xfrm>
          <a:prstGeom prst="rect">
            <a:avLst/>
          </a:prstGeom>
          <a:noFill/>
        </p:spPr>
        <p:txBody>
          <a:bodyPr wrap="square" rtlCol="0">
            <a:spAutoFit/>
          </a:bodyPr>
          <a:lstStyle/>
          <a:p>
            <a:r>
              <a:rPr lang="en-US" dirty="0">
                <a:latin typeface="Montserrat Medium" panose="00000600000000000000" pitchFamily="2" charset="0"/>
              </a:rPr>
              <a:t>Folders</a:t>
            </a:r>
            <a:endParaRPr lang="es-SV" dirty="0">
              <a:latin typeface="Montserrat Medium" panose="00000600000000000000" pitchFamily="2" charset="0"/>
            </a:endParaRPr>
          </a:p>
        </p:txBody>
      </p:sp>
      <p:sp>
        <p:nvSpPr>
          <p:cNvPr id="37" name="36 CuadroTexto"/>
          <p:cNvSpPr txBox="1"/>
          <p:nvPr/>
        </p:nvSpPr>
        <p:spPr>
          <a:xfrm>
            <a:off x="3418567" y="2891671"/>
            <a:ext cx="1418347" cy="523220"/>
          </a:xfrm>
          <a:prstGeom prst="rect">
            <a:avLst/>
          </a:prstGeom>
          <a:noFill/>
        </p:spPr>
        <p:txBody>
          <a:bodyPr wrap="square" rtlCol="0">
            <a:spAutoFit/>
          </a:bodyPr>
          <a:lstStyle/>
          <a:p>
            <a:r>
              <a:rPr lang="es-SV" dirty="0">
                <a:latin typeface="Montserrat Medium" panose="00000600000000000000" pitchFamily="2" charset="0"/>
              </a:rPr>
              <a:t>Resmas de Papel</a:t>
            </a:r>
          </a:p>
        </p:txBody>
      </p:sp>
      <p:sp>
        <p:nvSpPr>
          <p:cNvPr id="38" name="37 CuadroTexto"/>
          <p:cNvSpPr txBox="1"/>
          <p:nvPr/>
        </p:nvSpPr>
        <p:spPr>
          <a:xfrm>
            <a:off x="4548066" y="3414891"/>
            <a:ext cx="2017184" cy="523220"/>
          </a:xfrm>
          <a:prstGeom prst="rect">
            <a:avLst/>
          </a:prstGeom>
          <a:noFill/>
        </p:spPr>
        <p:txBody>
          <a:bodyPr wrap="square" rtlCol="0">
            <a:spAutoFit/>
          </a:bodyPr>
          <a:lstStyle/>
          <a:p>
            <a:r>
              <a:rPr lang="es-SV" dirty="0">
                <a:latin typeface="Montserrat Medium" panose="00000600000000000000" pitchFamily="2" charset="0"/>
              </a:rPr>
              <a:t>Falta de Procesos Estandarizados</a:t>
            </a:r>
          </a:p>
        </p:txBody>
      </p:sp>
      <p:sp>
        <p:nvSpPr>
          <p:cNvPr id="39" name="38 CuadroTexto"/>
          <p:cNvSpPr txBox="1"/>
          <p:nvPr/>
        </p:nvSpPr>
        <p:spPr>
          <a:xfrm>
            <a:off x="6565250" y="2937837"/>
            <a:ext cx="1517650" cy="738664"/>
          </a:xfrm>
          <a:prstGeom prst="rect">
            <a:avLst/>
          </a:prstGeom>
          <a:noFill/>
        </p:spPr>
        <p:txBody>
          <a:bodyPr wrap="square" rtlCol="0">
            <a:spAutoFit/>
          </a:bodyPr>
          <a:lstStyle/>
          <a:p>
            <a:r>
              <a:rPr lang="es-SV" dirty="0">
                <a:latin typeface="Montserrat Medium" panose="00000600000000000000" pitchFamily="2" charset="0"/>
              </a:rPr>
              <a:t>Desconoce Inventario</a:t>
            </a:r>
            <a:br>
              <a:rPr lang="es-SV" dirty="0">
                <a:latin typeface="Montserrat Medium" panose="00000600000000000000" pitchFamily="2" charset="0"/>
              </a:rPr>
            </a:br>
            <a:r>
              <a:rPr lang="es-SV" dirty="0">
                <a:latin typeface="Montserrat Medium" panose="00000600000000000000" pitchFamily="2" charset="0"/>
              </a:rPr>
              <a:t>Papelería</a:t>
            </a:r>
          </a:p>
        </p:txBody>
      </p:sp>
      <p:sp>
        <p:nvSpPr>
          <p:cNvPr id="40" name="39 CuadroTexto"/>
          <p:cNvSpPr txBox="1"/>
          <p:nvPr/>
        </p:nvSpPr>
        <p:spPr>
          <a:xfrm>
            <a:off x="6010093" y="1021992"/>
            <a:ext cx="2017184" cy="307777"/>
          </a:xfrm>
          <a:prstGeom prst="rect">
            <a:avLst/>
          </a:prstGeom>
          <a:noFill/>
        </p:spPr>
        <p:txBody>
          <a:bodyPr wrap="square" rtlCol="0">
            <a:spAutoFit/>
          </a:bodyPr>
          <a:lstStyle/>
          <a:p>
            <a:r>
              <a:rPr lang="es-SV" dirty="0">
                <a:latin typeface="Montserrat Medium" panose="00000600000000000000" pitchFamily="2" charset="0"/>
              </a:rPr>
              <a:t>Personal Limitado</a:t>
            </a:r>
          </a:p>
        </p:txBody>
      </p:sp>
      <p:sp>
        <p:nvSpPr>
          <p:cNvPr id="41" name="40 CuadroTexto"/>
          <p:cNvSpPr txBox="1"/>
          <p:nvPr/>
        </p:nvSpPr>
        <p:spPr>
          <a:xfrm>
            <a:off x="6611785" y="1433301"/>
            <a:ext cx="1670978" cy="738664"/>
          </a:xfrm>
          <a:prstGeom prst="rect">
            <a:avLst/>
          </a:prstGeom>
          <a:noFill/>
        </p:spPr>
        <p:txBody>
          <a:bodyPr wrap="square" rtlCol="0">
            <a:spAutoFit/>
          </a:bodyPr>
          <a:lstStyle/>
          <a:p>
            <a:r>
              <a:rPr lang="es-SV" dirty="0">
                <a:latin typeface="Montserrat Medium" panose="00000600000000000000" pitchFamily="2" charset="0"/>
              </a:rPr>
              <a:t>Poco o nulo conocimiento de los procesos </a:t>
            </a:r>
          </a:p>
        </p:txBody>
      </p:sp>
      <p:sp>
        <p:nvSpPr>
          <p:cNvPr id="42" name="41 CuadroTexto"/>
          <p:cNvSpPr txBox="1"/>
          <p:nvPr/>
        </p:nvSpPr>
        <p:spPr>
          <a:xfrm>
            <a:off x="4412932" y="1860845"/>
            <a:ext cx="1269849" cy="461665"/>
          </a:xfrm>
          <a:prstGeom prst="rect">
            <a:avLst/>
          </a:prstGeom>
          <a:noFill/>
        </p:spPr>
        <p:txBody>
          <a:bodyPr wrap="square" rtlCol="0">
            <a:spAutoFit/>
          </a:bodyPr>
          <a:lstStyle>
            <a:defPPr marR="0" lvl="0" algn="l" rtl="0">
              <a:lnSpc>
                <a:spcPct val="100000"/>
              </a:lnSpc>
              <a:spcBef>
                <a:spcPts val="0"/>
              </a:spcBef>
              <a:spcAft>
                <a:spcPts val="0"/>
              </a:spcAft>
            </a:defPPr>
            <a:lvl1pPr>
              <a:defRPr sz="1200"/>
            </a:lvl1pPr>
          </a:lstStyle>
          <a:p>
            <a:r>
              <a:rPr lang="es-SV" dirty="0">
                <a:latin typeface="Montserrat Medium" panose="00000600000000000000" pitchFamily="2" charset="0"/>
              </a:rPr>
              <a:t>Duplicidad Documental</a:t>
            </a:r>
          </a:p>
        </p:txBody>
      </p:sp>
      <p:sp>
        <p:nvSpPr>
          <p:cNvPr id="393" name="392 CuadroTexto"/>
          <p:cNvSpPr txBox="1"/>
          <p:nvPr/>
        </p:nvSpPr>
        <p:spPr>
          <a:xfrm>
            <a:off x="525426" y="1491513"/>
            <a:ext cx="1555480" cy="738664"/>
          </a:xfrm>
          <a:prstGeom prst="rect">
            <a:avLst/>
          </a:prstGeom>
          <a:noFill/>
        </p:spPr>
        <p:txBody>
          <a:bodyPr wrap="square" rtlCol="0">
            <a:spAutoFit/>
          </a:bodyPr>
          <a:lstStyle/>
          <a:p>
            <a:r>
              <a:rPr lang="en-US" dirty="0">
                <a:latin typeface="Montserrat Medium" panose="00000600000000000000" pitchFamily="2" charset="0"/>
              </a:rPr>
              <a:t>No hay </a:t>
            </a:r>
            <a:r>
              <a:rPr lang="es-SV" dirty="0">
                <a:latin typeface="Montserrat Medium" panose="00000600000000000000" pitchFamily="2" charset="0"/>
              </a:rPr>
              <a:t>Computadoras</a:t>
            </a:r>
            <a:r>
              <a:rPr lang="en-US" dirty="0">
                <a:latin typeface="Montserrat Medium" panose="00000600000000000000" pitchFamily="2" charset="0"/>
              </a:rPr>
              <a:t> con Backup</a:t>
            </a:r>
            <a:endParaRPr lang="es-SV" dirty="0">
              <a:latin typeface="Montserrat Medium" panose="00000600000000000000" pitchFamily="2" charset="0"/>
            </a:endParaRPr>
          </a:p>
        </p:txBody>
      </p:sp>
      <p:sp>
        <p:nvSpPr>
          <p:cNvPr id="51" name="50 CuadroTexto"/>
          <p:cNvSpPr txBox="1"/>
          <p:nvPr/>
        </p:nvSpPr>
        <p:spPr>
          <a:xfrm>
            <a:off x="1977955" y="1142553"/>
            <a:ext cx="1533578" cy="492443"/>
          </a:xfrm>
          <a:prstGeom prst="rect">
            <a:avLst/>
          </a:prstGeom>
          <a:noFill/>
        </p:spPr>
        <p:txBody>
          <a:bodyPr wrap="square" rtlCol="0">
            <a:spAutoFit/>
          </a:bodyPr>
          <a:lstStyle/>
          <a:p>
            <a:r>
              <a:rPr lang="es-SV" dirty="0">
                <a:latin typeface="Montserrat Medium" panose="00000600000000000000" pitchFamily="2" charset="0"/>
              </a:rPr>
              <a:t>Software </a:t>
            </a:r>
            <a:r>
              <a:rPr lang="es-SV" sz="1200" dirty="0">
                <a:latin typeface="Montserrat Medium" panose="00000600000000000000" pitchFamily="2" charset="0"/>
              </a:rPr>
              <a:t>Ofimático</a:t>
            </a:r>
          </a:p>
        </p:txBody>
      </p:sp>
      <p:sp>
        <p:nvSpPr>
          <p:cNvPr id="394" name="393 CuadroTexto"/>
          <p:cNvSpPr txBox="1"/>
          <p:nvPr/>
        </p:nvSpPr>
        <p:spPr>
          <a:xfrm rot="16200000">
            <a:off x="7942031" y="2306504"/>
            <a:ext cx="1393611" cy="523220"/>
          </a:xfrm>
          <a:prstGeom prst="rect">
            <a:avLst/>
          </a:prstGeom>
          <a:noFill/>
        </p:spPr>
        <p:txBody>
          <a:bodyPr wrap="square" rtlCol="0">
            <a:spAutoFit/>
          </a:bodyPr>
          <a:lstStyle/>
          <a:p>
            <a:r>
              <a:rPr lang="es-SV" dirty="0">
                <a:solidFill>
                  <a:schemeClr val="tx1">
                    <a:lumMod val="20000"/>
                    <a:lumOff val="80000"/>
                  </a:schemeClr>
                </a:solidFill>
                <a:latin typeface="Montserrat Medium" panose="00000600000000000000" pitchFamily="2" charset="0"/>
              </a:rPr>
              <a:t>Desorden</a:t>
            </a:r>
            <a:r>
              <a:rPr lang="en-US" dirty="0">
                <a:solidFill>
                  <a:schemeClr val="tx1">
                    <a:lumMod val="20000"/>
                    <a:lumOff val="80000"/>
                  </a:schemeClr>
                </a:solidFill>
                <a:latin typeface="Montserrat Medium" panose="00000600000000000000" pitchFamily="2" charset="0"/>
              </a:rPr>
              <a:t> Documental</a:t>
            </a:r>
            <a:endParaRPr lang="es-SV" dirty="0">
              <a:solidFill>
                <a:schemeClr val="tx1">
                  <a:lumMod val="20000"/>
                  <a:lumOff val="80000"/>
                </a:schemeClr>
              </a:solidFill>
              <a:latin typeface="Montserrat Medium" panose="00000600000000000000" pitchFamily="2" charset="0"/>
            </a:endParaRPr>
          </a:p>
        </p:txBody>
      </p:sp>
    </p:spTree>
    <p:extLst>
      <p:ext uri="{BB962C8B-B14F-4D97-AF65-F5344CB8AC3E}">
        <p14:creationId xmlns:p14="http://schemas.microsoft.com/office/powerpoint/2010/main" val="1879612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gtEl>
                                        <p:attrNameLst>
                                          <p:attrName>style.visibility</p:attrName>
                                        </p:attrNameLst>
                                      </p:cBhvr>
                                      <p:to>
                                        <p:strVal val="visible"/>
                                      </p:to>
                                    </p:set>
                                    <p:animEffect transition="in" filter="fade">
                                      <p:cBhvr>
                                        <p:cTn id="7" dur="1000"/>
                                        <p:tgtEl>
                                          <p:spTgt spid="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Style Thesis Defense XL by Slidesgo">
  <a:themeElements>
    <a:clrScheme name="Simple Light">
      <a:dk1>
        <a:srgbClr val="D4CAB7"/>
      </a:dk1>
      <a:lt1>
        <a:srgbClr val="E3DAC5"/>
      </a:lt1>
      <a:dk2>
        <a:srgbClr val="334436"/>
      </a:dk2>
      <a:lt2>
        <a:srgbClr val="DFAA28"/>
      </a:lt2>
      <a:accent1>
        <a:srgbClr val="2C4EB8"/>
      </a:accent1>
      <a:accent2>
        <a:srgbClr val="EA5430"/>
      </a:accent2>
      <a:accent3>
        <a:srgbClr val="334436"/>
      </a:accent3>
      <a:accent4>
        <a:srgbClr val="DFAA28"/>
      </a:accent4>
      <a:accent5>
        <a:srgbClr val="2C4EB8"/>
      </a:accent5>
      <a:accent6>
        <a:srgbClr val="EA5430"/>
      </a:accent6>
      <a:hlink>
        <a:srgbClr val="3344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2200</TotalTime>
  <Words>765</Words>
  <Application>Microsoft Office PowerPoint</Application>
  <PresentationFormat>Presentación en pantalla (16:9)</PresentationFormat>
  <Paragraphs>123</Paragraphs>
  <Slides>28</Slides>
  <Notes>22</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28</vt:i4>
      </vt:variant>
    </vt:vector>
  </HeadingPairs>
  <TitlesOfParts>
    <vt:vector size="40" baseType="lpstr">
      <vt:lpstr>Anaheim</vt:lpstr>
      <vt:lpstr>Arial</vt:lpstr>
      <vt:lpstr>Bebas Neue</vt:lpstr>
      <vt:lpstr>Lexend Deca</vt:lpstr>
      <vt:lpstr>Livvic</vt:lpstr>
      <vt:lpstr>Montserrat</vt:lpstr>
      <vt:lpstr>Montserrat ExtraBold</vt:lpstr>
      <vt:lpstr>Montserrat Medium</vt:lpstr>
      <vt:lpstr>Roboto Condensed Light</vt:lpstr>
      <vt:lpstr>Source Sans Pro</vt:lpstr>
      <vt:lpstr>Wingdings</vt:lpstr>
      <vt:lpstr>Simple Style Thesis Defense XL by Slidesgo</vt:lpstr>
      <vt:lpstr>PRIMERA DEFENSA DE TESIS</vt:lpstr>
      <vt:lpstr>TEMA</vt:lpstr>
      <vt:lpstr>INTRODUCCIÓN</vt:lpstr>
      <vt:lpstr>CONTENIDO</vt:lpstr>
      <vt:lpstr>CONTENIDO</vt:lpstr>
      <vt:lpstr>ENUNCIADO DEL PROBLEMA</vt:lpstr>
      <vt:lpstr>ENUNCIADO DEL PROBLEMA</vt:lpstr>
      <vt:lpstr>ENUNCIADO DEL PROBLEMA</vt:lpstr>
      <vt:lpstr>PLANTEAMIENTO DEL PROBLEMA</vt:lpstr>
      <vt:lpstr>Planteamiento del Problema</vt:lpstr>
      <vt:lpstr>ANTECEDENTES</vt:lpstr>
      <vt:lpstr>DELIMITACIONES</vt:lpstr>
      <vt:lpstr>Alcances</vt:lpstr>
      <vt:lpstr>JUSTIFICACION</vt:lpstr>
      <vt:lpstr>OBJETIVO GENERAL</vt:lpstr>
      <vt:lpstr>OBJETIVOS ESPECÍFICOS</vt:lpstr>
      <vt:lpstr>FUNDAMENTACION TEORICA</vt:lpstr>
      <vt:lpstr>TIPO DE INVESTIGACION</vt:lpstr>
      <vt:lpstr>TÉCNICAS E INSTRUMENTOS PARA LA RECOLECCIÓN DE DATOS</vt:lpstr>
      <vt:lpstr>Requerimientos</vt:lpstr>
      <vt:lpstr>Requerimientos</vt:lpstr>
      <vt:lpstr>CRONOGRAMA</vt:lpstr>
      <vt:lpstr>ANEXOS</vt:lpstr>
      <vt:lpstr>ANEXOS</vt:lpstr>
      <vt:lpstr>ANEXOS</vt:lpstr>
      <vt:lpstr>ANEXOS</vt:lpstr>
      <vt:lpstr>CONCLUSIÓN</vt:lpstr>
      <vt:lpstr>GRACIAS POR LA ATENCIÓN PRESTADA.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PRIMERA DEFENSA DE TESIS</dc:title>
  <cp:lastModifiedBy>Lino Mejía Sigaran</cp:lastModifiedBy>
  <cp:revision>147</cp:revision>
  <dcterms:modified xsi:type="dcterms:W3CDTF">2024-05-04T06:03:17Z</dcterms:modified>
</cp:coreProperties>
</file>